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754" r:id="rId2"/>
  </p:sldMasterIdLst>
  <p:notesMasterIdLst>
    <p:notesMasterId r:id="rId89"/>
  </p:notesMasterIdLst>
  <p:handoutMasterIdLst>
    <p:handoutMasterId r:id="rId90"/>
  </p:handoutMasterIdLst>
  <p:sldIdLst>
    <p:sldId id="876" r:id="rId3"/>
    <p:sldId id="771" r:id="rId4"/>
    <p:sldId id="579" r:id="rId5"/>
    <p:sldId id="580" r:id="rId6"/>
    <p:sldId id="582" r:id="rId7"/>
    <p:sldId id="586" r:id="rId8"/>
    <p:sldId id="772" r:id="rId9"/>
    <p:sldId id="628" r:id="rId10"/>
    <p:sldId id="629" r:id="rId11"/>
    <p:sldId id="630" r:id="rId12"/>
    <p:sldId id="654" r:id="rId13"/>
    <p:sldId id="657" r:id="rId14"/>
    <p:sldId id="855" r:id="rId15"/>
    <p:sldId id="701" r:id="rId16"/>
    <p:sldId id="878" r:id="rId17"/>
    <p:sldId id="702" r:id="rId18"/>
    <p:sldId id="798" r:id="rId19"/>
    <p:sldId id="739" r:id="rId20"/>
    <p:sldId id="722" r:id="rId21"/>
    <p:sldId id="737" r:id="rId22"/>
    <p:sldId id="797" r:id="rId23"/>
    <p:sldId id="744" r:id="rId24"/>
    <p:sldId id="879" r:id="rId25"/>
    <p:sldId id="809" r:id="rId26"/>
    <p:sldId id="724" r:id="rId27"/>
    <p:sldId id="592" r:id="rId28"/>
    <p:sldId id="594" r:id="rId29"/>
    <p:sldId id="595" r:id="rId30"/>
    <p:sldId id="801" r:id="rId31"/>
    <p:sldId id="598" r:id="rId32"/>
    <p:sldId id="599" r:id="rId33"/>
    <p:sldId id="802" r:id="rId34"/>
    <p:sldId id="601" r:id="rId35"/>
    <p:sldId id="605" r:id="rId36"/>
    <p:sldId id="812" r:id="rId37"/>
    <p:sldId id="814" r:id="rId38"/>
    <p:sldId id="813" r:id="rId39"/>
    <p:sldId id="858" r:id="rId40"/>
    <p:sldId id="859" r:id="rId41"/>
    <p:sldId id="857" r:id="rId42"/>
    <p:sldId id="861" r:id="rId43"/>
    <p:sldId id="863" r:id="rId44"/>
    <p:sldId id="796" r:id="rId45"/>
    <p:sldId id="864" r:id="rId46"/>
    <p:sldId id="865" r:id="rId47"/>
    <p:sldId id="804" r:id="rId48"/>
    <p:sldId id="824" r:id="rId49"/>
    <p:sldId id="866" r:id="rId50"/>
    <p:sldId id="816" r:id="rId51"/>
    <p:sldId id="817" r:id="rId52"/>
    <p:sldId id="818" r:id="rId53"/>
    <p:sldId id="819" r:id="rId54"/>
    <p:sldId id="820" r:id="rId55"/>
    <p:sldId id="851" r:id="rId56"/>
    <p:sldId id="881" r:id="rId57"/>
    <p:sldId id="880" r:id="rId58"/>
    <p:sldId id="873" r:id="rId59"/>
    <p:sldId id="874" r:id="rId60"/>
    <p:sldId id="875" r:id="rId61"/>
    <p:sldId id="852" r:id="rId62"/>
    <p:sldId id="853" r:id="rId63"/>
    <p:sldId id="748" r:id="rId64"/>
    <p:sldId id="776" r:id="rId65"/>
    <p:sldId id="749" r:id="rId66"/>
    <p:sldId id="750" r:id="rId67"/>
    <p:sldId id="877" r:id="rId68"/>
    <p:sldId id="751" r:id="rId69"/>
    <p:sldId id="753" r:id="rId70"/>
    <p:sldId id="756" r:id="rId71"/>
    <p:sldId id="752" r:id="rId72"/>
    <p:sldId id="777" r:id="rId73"/>
    <p:sldId id="821" r:id="rId74"/>
    <p:sldId id="869" r:id="rId75"/>
    <p:sldId id="883" r:id="rId76"/>
    <p:sldId id="870" r:id="rId77"/>
    <p:sldId id="882" r:id="rId78"/>
    <p:sldId id="884" r:id="rId79"/>
    <p:sldId id="885" r:id="rId80"/>
    <p:sldId id="886" r:id="rId81"/>
    <p:sldId id="871" r:id="rId82"/>
    <p:sldId id="887" r:id="rId83"/>
    <p:sldId id="888" r:id="rId84"/>
    <p:sldId id="889" r:id="rId85"/>
    <p:sldId id="890" r:id="rId86"/>
    <p:sldId id="849" r:id="rId87"/>
    <p:sldId id="793" r:id="rId88"/>
  </p:sldIdLst>
  <p:sldSz cx="9144000" cy="5143500" type="screen16x9"/>
  <p:notesSz cx="9144000" cy="6858000"/>
  <p:embeddedFontLst>
    <p:embeddedFont>
      <p:font typeface="Raleway Thin" panose="020B0604020202020204" charset="0"/>
      <p:regular r:id="rId91"/>
      <p:bold r:id="rId92"/>
      <p:italic r:id="rId93"/>
      <p:boldItalic r:id="rId94"/>
    </p:embeddedFont>
    <p:embeddedFont>
      <p:font typeface="Cambria" panose="02040503050406030204" pitchFamily="18" charset="0"/>
      <p:regular r:id="rId95"/>
      <p:bold r:id="rId96"/>
      <p:italic r:id="rId97"/>
      <p:boldItalic r:id="rId98"/>
    </p:embeddedFont>
    <p:embeddedFont>
      <p:font typeface="Barlow Light" panose="020B0604020202020204" charset="0"/>
      <p:regular r:id="rId99"/>
      <p:bold r:id="rId100"/>
      <p:italic r:id="rId101"/>
      <p:boldItalic r:id="rId102"/>
    </p:embeddedFont>
    <p:embeddedFont>
      <p:font typeface="Calibri" panose="020F050202020403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59C07F6-4FC1-4488-97FF-6F5DB1FB0583}">
          <p14:sldIdLst>
            <p14:sldId id="876"/>
            <p14:sldId id="771"/>
          </p14:sldIdLst>
        </p14:section>
        <p14:section name="Offering Programmes" id="{9F858CF1-D40B-49E3-BF47-2E73BBBD8F19}">
          <p14:sldIdLst>
            <p14:sldId id="579"/>
            <p14:sldId id="580"/>
            <p14:sldId id="582"/>
            <p14:sldId id="586"/>
            <p14:sldId id="772"/>
            <p14:sldId id="628"/>
            <p14:sldId id="629"/>
            <p14:sldId id="630"/>
            <p14:sldId id="654"/>
            <p14:sldId id="657"/>
            <p14:sldId id="855"/>
            <p14:sldId id="701"/>
            <p14:sldId id="878"/>
            <p14:sldId id="702"/>
            <p14:sldId id="798"/>
            <p14:sldId id="739"/>
            <p14:sldId id="722"/>
            <p14:sldId id="737"/>
            <p14:sldId id="797"/>
            <p14:sldId id="744"/>
            <p14:sldId id="879"/>
            <p14:sldId id="809"/>
            <p14:sldId id="724"/>
            <p14:sldId id="592"/>
            <p14:sldId id="594"/>
            <p14:sldId id="595"/>
            <p14:sldId id="801"/>
            <p14:sldId id="598"/>
            <p14:sldId id="599"/>
            <p14:sldId id="802"/>
            <p14:sldId id="601"/>
            <p14:sldId id="605"/>
            <p14:sldId id="812"/>
            <p14:sldId id="814"/>
            <p14:sldId id="813"/>
            <p14:sldId id="858"/>
            <p14:sldId id="859"/>
            <p14:sldId id="857"/>
            <p14:sldId id="861"/>
            <p14:sldId id="863"/>
            <p14:sldId id="796"/>
            <p14:sldId id="864"/>
            <p14:sldId id="865"/>
            <p14:sldId id="804"/>
            <p14:sldId id="824"/>
            <p14:sldId id="866"/>
            <p14:sldId id="816"/>
            <p14:sldId id="817"/>
            <p14:sldId id="818"/>
            <p14:sldId id="819"/>
            <p14:sldId id="820"/>
            <p14:sldId id="851"/>
            <p14:sldId id="881"/>
            <p14:sldId id="880"/>
            <p14:sldId id="873"/>
            <p14:sldId id="874"/>
            <p14:sldId id="875"/>
            <p14:sldId id="852"/>
            <p14:sldId id="853"/>
            <p14:sldId id="748"/>
            <p14:sldId id="776"/>
            <p14:sldId id="749"/>
            <p14:sldId id="750"/>
            <p14:sldId id="877"/>
            <p14:sldId id="751"/>
            <p14:sldId id="753"/>
            <p14:sldId id="756"/>
            <p14:sldId id="752"/>
            <p14:sldId id="777"/>
            <p14:sldId id="821"/>
            <p14:sldId id="869"/>
            <p14:sldId id="883"/>
            <p14:sldId id="870"/>
            <p14:sldId id="882"/>
            <p14:sldId id="884"/>
            <p14:sldId id="885"/>
            <p14:sldId id="886"/>
            <p14:sldId id="871"/>
            <p14:sldId id="887"/>
            <p14:sldId id="888"/>
            <p14:sldId id="889"/>
            <p14:sldId id="890"/>
            <p14:sldId id="849"/>
            <p14:sldId id="79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F7"/>
    <a:srgbClr val="03B8F1"/>
    <a:srgbClr val="0399F7"/>
    <a:srgbClr val="FED2FC"/>
    <a:srgbClr val="66CCFF"/>
    <a:srgbClr val="FCD5B4"/>
    <a:srgbClr val="003E5D"/>
    <a:srgbClr val="0000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362F65-7A55-4E2A-955A-C186A91EB73F}">
  <a:tblStyle styleId="{9E362F65-7A55-4E2A-955A-C186A91EB73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7F602E2-74A1-4413-A14F-846BA4B589A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50" autoAdjust="0"/>
    <p:restoredTop sz="88727" autoAdjust="0"/>
  </p:normalViewPr>
  <p:slideViewPr>
    <p:cSldViewPr>
      <p:cViewPr varScale="1">
        <p:scale>
          <a:sx n="86" d="100"/>
          <a:sy n="86" d="100"/>
        </p:scale>
        <p:origin x="294" y="96"/>
      </p:cViewPr>
      <p:guideLst>
        <p:guide orient="horz" pos="1620"/>
        <p:guide pos="2880"/>
      </p:guideLst>
    </p:cSldViewPr>
  </p:slideViewPr>
  <p:outlineViewPr>
    <p:cViewPr>
      <p:scale>
        <a:sx n="33" d="100"/>
        <a:sy n="33" d="100"/>
      </p:scale>
      <p:origin x="0" y="295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004" y="-102"/>
      </p:cViewPr>
      <p:guideLst>
        <p:guide orient="horz" pos="2880"/>
        <p:guide pos="2160"/>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commentAuthors" Target="commentAuthor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2.fntdata"/><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95"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3.fntdata"/><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font" Target="fonts/font1.fntdata"/><Relationship Id="rId96" Type="http://schemas.openxmlformats.org/officeDocument/2006/relationships/font" Target="fonts/font6.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46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474934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070769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400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10494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74689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834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34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
        <p:nvSpPr>
          <p:cNvPr id="5" name="Rectangle 4"/>
          <p:cNvSpPr/>
          <p:nvPr userDrawn="1"/>
        </p:nvSpPr>
        <p:spPr>
          <a:xfrm>
            <a:off x="0" y="0"/>
            <a:ext cx="9144000" cy="971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en-US"/>
          </a:p>
        </p:txBody>
      </p:sp>
      <p:sp>
        <p:nvSpPr>
          <p:cNvPr id="6" name="Holder 2"/>
          <p:cNvSpPr>
            <a:spLocks noGrp="1"/>
          </p:cNvSpPr>
          <p:nvPr>
            <p:ph type="title"/>
          </p:nvPr>
        </p:nvSpPr>
        <p:spPr>
          <a:xfrm>
            <a:off x="150300" y="0"/>
            <a:ext cx="5640900" cy="438150"/>
          </a:xfrm>
        </p:spPr>
        <p:txBody>
          <a:bodyPr lIns="0" tIns="0" rIns="0" bIns="0"/>
          <a:lstStyle>
            <a:lvl1pPr>
              <a:defRPr sz="3600" b="1" i="0">
                <a:solidFill>
                  <a:srgbClr val="6D6E71"/>
                </a:solidFill>
                <a:latin typeface="Calibri" pitchFamily="34" charset="0"/>
                <a:cs typeface="Calibri" pitchFamily="34" charset="0"/>
              </a:defRPr>
            </a:lvl1pPr>
          </a:lstStyle>
          <a:p>
            <a:endParaRPr/>
          </a:p>
        </p:txBody>
      </p:sp>
    </p:spTree>
    <p:extLst>
      <p:ext uri="{BB962C8B-B14F-4D97-AF65-F5344CB8AC3E}">
        <p14:creationId xmlns:p14="http://schemas.microsoft.com/office/powerpoint/2010/main" val="383385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8FC3B7-16D0-413B-B7F6-5CDA8E5156F9}"/>
              </a:ext>
            </a:extLst>
          </p:cNvPr>
          <p:cNvSpPr/>
          <p:nvPr userDrawn="1"/>
        </p:nvSpPr>
        <p:spPr>
          <a:xfrm>
            <a:off x="0" y="2"/>
            <a:ext cx="9144000" cy="920187"/>
          </a:xfrm>
          <a:prstGeom prst="rect">
            <a:avLst/>
          </a:prstGeom>
          <a:solidFill>
            <a:srgbClr val="10595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a:p>
        </p:txBody>
      </p:sp>
      <p:sp>
        <p:nvSpPr>
          <p:cNvPr id="9" name="Rectangle: Rounded Corners 8">
            <a:extLst>
              <a:ext uri="{FF2B5EF4-FFF2-40B4-BE49-F238E27FC236}">
                <a16:creationId xmlns:a16="http://schemas.microsoft.com/office/drawing/2014/main" id="{6FE69294-136B-465D-8814-3785A5E4A8A2}"/>
              </a:ext>
            </a:extLst>
          </p:cNvPr>
          <p:cNvSpPr/>
          <p:nvPr userDrawn="1"/>
        </p:nvSpPr>
        <p:spPr>
          <a:xfrm>
            <a:off x="143237" y="116003"/>
            <a:ext cx="685800" cy="685800"/>
          </a:xfrm>
          <a:prstGeom prst="roundRect">
            <a:avLst>
              <a:gd name="adj" fmla="val 12917"/>
            </a:avLst>
          </a:prstGeom>
          <a:noFill/>
          <a:ln w="1905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sz="30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0FC41210-A2A3-46EC-BAA0-E8912583EA17}"/>
              </a:ext>
            </a:extLst>
          </p:cNvPr>
          <p:cNvSpPr>
            <a:spLocks noGrp="1"/>
          </p:cNvSpPr>
          <p:nvPr>
            <p:ph type="title" hasCustomPrompt="1"/>
          </p:nvPr>
        </p:nvSpPr>
        <p:spPr>
          <a:xfrm>
            <a:off x="829048" y="2"/>
            <a:ext cx="7956823" cy="920187"/>
          </a:xfrm>
        </p:spPr>
        <p:txBody>
          <a:bodyPr>
            <a:normAutofit/>
          </a:bodyPr>
          <a:lstStyle>
            <a:lvl1pPr>
              <a:defRPr sz="2400">
                <a:solidFill>
                  <a:schemeClr val="bg1"/>
                </a:solidFill>
                <a:effectLst>
                  <a:outerShdw blurRad="38100" dist="38100" dir="2700000" algn="tl">
                    <a:srgbClr val="000000">
                      <a:alpha val="43137"/>
                    </a:srgbClr>
                  </a:outerShdw>
                </a:effectLst>
              </a:defRPr>
            </a:lvl1pPr>
          </a:lstStyle>
          <a:p>
            <a:r>
              <a:rPr lang="en-US" dirty="0"/>
              <a:t>Click to edit Heading</a:t>
            </a:r>
          </a:p>
        </p:txBody>
      </p:sp>
      <p:sp>
        <p:nvSpPr>
          <p:cNvPr id="3" name="Content Placeholder 2">
            <a:extLst>
              <a:ext uri="{FF2B5EF4-FFF2-40B4-BE49-F238E27FC236}">
                <a16:creationId xmlns:a16="http://schemas.microsoft.com/office/drawing/2014/main" id="{B7D408B4-1088-42E7-9C1C-90A7A96B9655}"/>
              </a:ext>
            </a:extLst>
          </p:cNvPr>
          <p:cNvSpPr>
            <a:spLocks noGrp="1"/>
          </p:cNvSpPr>
          <p:nvPr>
            <p:ph idx="1"/>
          </p:nvPr>
        </p:nvSpPr>
        <p:spPr>
          <a:xfrm>
            <a:off x="874396" y="1657360"/>
            <a:ext cx="7911464" cy="3370147"/>
          </a:xfrm>
        </p:spPr>
        <p:txBody>
          <a:bodyPr/>
          <a:lstStyle>
            <a:lvl1pPr>
              <a:defRPr sz="1800"/>
            </a:lvl1pPr>
            <a:lvl2pPr>
              <a:defRPr sz="17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1D60B57A-C243-4B94-BE5F-277AD22216EE}"/>
              </a:ext>
            </a:extLst>
          </p:cNvPr>
          <p:cNvSpPr>
            <a:spLocks noGrp="1"/>
          </p:cNvSpPr>
          <p:nvPr>
            <p:ph type="body" sz="quarter" idx="13" hasCustomPrompt="1"/>
          </p:nvPr>
        </p:nvSpPr>
        <p:spPr>
          <a:xfrm>
            <a:off x="143238" y="116003"/>
            <a:ext cx="685800" cy="685800"/>
          </a:xfrm>
        </p:spPr>
        <p:txBody>
          <a:bodyPr anchor="ctr">
            <a:normAutofit/>
          </a:bodyPr>
          <a:lstStyle>
            <a:lvl1pPr marL="0" indent="0" algn="ctr">
              <a:buNone/>
              <a:defRPr sz="2700">
                <a:solidFill>
                  <a:schemeClr val="bg1"/>
                </a:solidFill>
                <a:effectLst>
                  <a:outerShdw blurRad="38100" dist="38100" dir="2700000" algn="tl">
                    <a:srgbClr val="000000">
                      <a:alpha val="43137"/>
                    </a:srgbClr>
                  </a:outerShdw>
                </a:effectLst>
              </a:defRPr>
            </a:lvl1pPr>
          </a:lstStyle>
          <a:p>
            <a:pPr lvl="0"/>
            <a:r>
              <a:rPr lang="en-US" dirty="0"/>
              <a:t>#</a:t>
            </a:r>
          </a:p>
        </p:txBody>
      </p:sp>
      <p:sp>
        <p:nvSpPr>
          <p:cNvPr id="5" name="Text Placeholder 4">
            <a:extLst>
              <a:ext uri="{FF2B5EF4-FFF2-40B4-BE49-F238E27FC236}">
                <a16:creationId xmlns:a16="http://schemas.microsoft.com/office/drawing/2014/main" id="{A822A877-5D21-4B71-B49A-0FB79129F4AF}"/>
              </a:ext>
            </a:extLst>
          </p:cNvPr>
          <p:cNvSpPr>
            <a:spLocks noGrp="1"/>
          </p:cNvSpPr>
          <p:nvPr>
            <p:ph type="body" sz="quarter" idx="14" hasCustomPrompt="1"/>
          </p:nvPr>
        </p:nvSpPr>
        <p:spPr>
          <a:xfrm>
            <a:off x="874396" y="978704"/>
            <a:ext cx="7911464" cy="548639"/>
          </a:xfrm>
          <a:solidFill>
            <a:srgbClr val="FFC000">
              <a:alpha val="40000"/>
            </a:srgbClr>
          </a:solidFill>
          <a:ln>
            <a:solidFill>
              <a:srgbClr val="10595D"/>
            </a:solidFill>
          </a:ln>
        </p:spPr>
        <p:txBody>
          <a:bodyPr anchor="ctr">
            <a:normAutofit/>
          </a:bodyPr>
          <a:lstStyle>
            <a:lvl1pPr marL="0" indent="0">
              <a:buNone/>
              <a:defRPr sz="1500" b="1">
                <a:solidFill>
                  <a:srgbClr val="10595D"/>
                </a:solidFill>
              </a:defRPr>
            </a:lvl1pPr>
          </a:lstStyle>
          <a:p>
            <a:pPr lvl="0"/>
            <a:r>
              <a:rPr lang="en-US" dirty="0"/>
              <a:t>Two Line Subheading</a:t>
            </a:r>
          </a:p>
          <a:p>
            <a:pPr lvl="0"/>
            <a:r>
              <a:rPr lang="en-US" dirty="0"/>
              <a:t>Two Line Subheading</a:t>
            </a:r>
          </a:p>
        </p:txBody>
      </p:sp>
      <p:sp>
        <p:nvSpPr>
          <p:cNvPr id="6" name="Rectangle 5">
            <a:extLst>
              <a:ext uri="{FF2B5EF4-FFF2-40B4-BE49-F238E27FC236}">
                <a16:creationId xmlns:a16="http://schemas.microsoft.com/office/drawing/2014/main" id="{8E87C25F-5765-418D-AB7F-0093D85BC5EC}"/>
              </a:ext>
            </a:extLst>
          </p:cNvPr>
          <p:cNvSpPr/>
          <p:nvPr userDrawn="1"/>
        </p:nvSpPr>
        <p:spPr>
          <a:xfrm flipH="1">
            <a:off x="486137" y="978693"/>
            <a:ext cx="342900" cy="548640"/>
          </a:xfrm>
          <a:prstGeom prst="rect">
            <a:avLst/>
          </a:prstGeom>
          <a:solidFill>
            <a:srgbClr val="10595D"/>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dirty="0"/>
          </a:p>
        </p:txBody>
      </p:sp>
      <p:sp>
        <p:nvSpPr>
          <p:cNvPr id="10" name="Rectangle: Rounded Corners 9">
            <a:extLst>
              <a:ext uri="{FF2B5EF4-FFF2-40B4-BE49-F238E27FC236}">
                <a16:creationId xmlns:a16="http://schemas.microsoft.com/office/drawing/2014/main" id="{A2FC559D-6E59-4018-9F5F-E3F1A047D7A7}"/>
              </a:ext>
            </a:extLst>
          </p:cNvPr>
          <p:cNvSpPr/>
          <p:nvPr userDrawn="1"/>
        </p:nvSpPr>
        <p:spPr>
          <a:xfrm flipH="1">
            <a:off x="621040" y="978704"/>
            <a:ext cx="208007" cy="548639"/>
          </a:xfrm>
          <a:prstGeom prst="roundRect">
            <a:avLst>
              <a:gd name="adj" fmla="val 12500"/>
            </a:avLst>
          </a:prstGeom>
          <a:solidFill>
            <a:srgbClr val="10595D"/>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dirty="0"/>
          </a:p>
        </p:txBody>
      </p:sp>
      <p:sp>
        <p:nvSpPr>
          <p:cNvPr id="12" name="Text Placeholder 9">
            <a:extLst>
              <a:ext uri="{FF2B5EF4-FFF2-40B4-BE49-F238E27FC236}">
                <a16:creationId xmlns:a16="http://schemas.microsoft.com/office/drawing/2014/main" id="{9FC33A2D-529C-438D-B2FF-D0A334359EE7}"/>
              </a:ext>
            </a:extLst>
          </p:cNvPr>
          <p:cNvSpPr>
            <a:spLocks noGrp="1"/>
          </p:cNvSpPr>
          <p:nvPr>
            <p:ph type="body" sz="quarter" idx="15" hasCustomPrompt="1"/>
          </p:nvPr>
        </p:nvSpPr>
        <p:spPr>
          <a:xfrm>
            <a:off x="486137" y="978704"/>
            <a:ext cx="342900" cy="548639"/>
          </a:xfrm>
        </p:spPr>
        <p:txBody>
          <a:bodyPr anchor="ctr">
            <a:normAutofit/>
          </a:bodyPr>
          <a:lstStyle>
            <a:lvl1pPr marL="0" indent="0" algn="ctr">
              <a:buNone/>
              <a:defRPr sz="1500" b="1">
                <a:solidFill>
                  <a:srgbClr val="FFC000"/>
                </a:solidFill>
                <a:effectLst>
                  <a:outerShdw blurRad="38100" dist="38100" dir="2700000" algn="tl">
                    <a:srgbClr val="000000">
                      <a:alpha val="43137"/>
                    </a:srgbClr>
                  </a:outerShdw>
                </a:effectLst>
              </a:defRPr>
            </a:lvl1pPr>
          </a:lstStyle>
          <a:p>
            <a:pPr lvl="0"/>
            <a:r>
              <a:rPr lang="en-US" dirty="0" err="1"/>
              <a:t>i</a:t>
            </a:r>
            <a:endParaRPr lang="en-US" dirty="0"/>
          </a:p>
        </p:txBody>
      </p:sp>
    </p:spTree>
    <p:extLst>
      <p:ext uri="{BB962C8B-B14F-4D97-AF65-F5344CB8AC3E}">
        <p14:creationId xmlns:p14="http://schemas.microsoft.com/office/powerpoint/2010/main" val="15491735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ED098-8AA5-44AC-A540-E264BD9A4443}"/>
              </a:ext>
            </a:extLst>
          </p:cNvPr>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2A45AC-0170-47B3-B373-DC32D0277AB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12" indent="0">
              <a:buNone/>
              <a:defRPr sz="1500">
                <a:solidFill>
                  <a:schemeClr val="tx1">
                    <a:tint val="75000"/>
                  </a:schemeClr>
                </a:solidFill>
              </a:defRPr>
            </a:lvl2pPr>
            <a:lvl3pPr marL="685630" indent="0">
              <a:buNone/>
              <a:defRPr sz="1400">
                <a:solidFill>
                  <a:schemeClr val="tx1">
                    <a:tint val="75000"/>
                  </a:schemeClr>
                </a:solidFill>
              </a:defRPr>
            </a:lvl3pPr>
            <a:lvl4pPr marL="1028445" indent="0">
              <a:buNone/>
              <a:defRPr sz="1200">
                <a:solidFill>
                  <a:schemeClr val="tx1">
                    <a:tint val="75000"/>
                  </a:schemeClr>
                </a:solidFill>
              </a:defRPr>
            </a:lvl4pPr>
            <a:lvl5pPr marL="1371260" indent="0">
              <a:buNone/>
              <a:defRPr sz="1200">
                <a:solidFill>
                  <a:schemeClr val="tx1">
                    <a:tint val="75000"/>
                  </a:schemeClr>
                </a:solidFill>
              </a:defRPr>
            </a:lvl5pPr>
            <a:lvl6pPr marL="1714079" indent="0">
              <a:buNone/>
              <a:defRPr sz="1200">
                <a:solidFill>
                  <a:schemeClr val="tx1">
                    <a:tint val="75000"/>
                  </a:schemeClr>
                </a:solidFill>
              </a:defRPr>
            </a:lvl6pPr>
            <a:lvl7pPr marL="2056889" indent="0">
              <a:buNone/>
              <a:defRPr sz="1200">
                <a:solidFill>
                  <a:schemeClr val="tx1">
                    <a:tint val="75000"/>
                  </a:schemeClr>
                </a:solidFill>
              </a:defRPr>
            </a:lvl7pPr>
            <a:lvl8pPr marL="2399700" indent="0">
              <a:buNone/>
              <a:defRPr sz="1200">
                <a:solidFill>
                  <a:schemeClr val="tx1">
                    <a:tint val="75000"/>
                  </a:schemeClr>
                </a:solidFill>
              </a:defRPr>
            </a:lvl8pPr>
            <a:lvl9pPr marL="274251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B4E1E0-FBFA-45AC-96D1-DECBA9006503}"/>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5" name="Footer Placeholder 4">
            <a:extLst>
              <a:ext uri="{FF2B5EF4-FFF2-40B4-BE49-F238E27FC236}">
                <a16:creationId xmlns:a16="http://schemas.microsoft.com/office/drawing/2014/main" id="{05BD5A96-844A-4E7D-834E-B48EEC607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43E8-BBCC-4190-9D0E-796B95D2ED09}"/>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2150532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C14A-EBAB-4EEB-ADCE-D9442A6E6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9C998-DA68-4DCA-9E06-C9DC553BE89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5D6B5B-9B72-42BD-8A11-B9543E816B7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4258A5-4BEB-4462-9125-E741C00E54B4}"/>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6" name="Footer Placeholder 5">
            <a:extLst>
              <a:ext uri="{FF2B5EF4-FFF2-40B4-BE49-F238E27FC236}">
                <a16:creationId xmlns:a16="http://schemas.microsoft.com/office/drawing/2014/main" id="{C3374D27-EA1E-465B-AA2B-382D44B23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1F872-BDB8-426F-890E-55805FD50378}"/>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163689560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C300-553F-4428-8222-8D82B4C28D6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1D1FD2-1541-48B5-AFFA-CD24DCA623F6}"/>
              </a:ext>
            </a:extLst>
          </p:cNvPr>
          <p:cNvSpPr>
            <a:spLocks noGrp="1"/>
          </p:cNvSpPr>
          <p:nvPr>
            <p:ph type="body" idx="1"/>
          </p:nvPr>
        </p:nvSpPr>
        <p:spPr>
          <a:xfrm>
            <a:off x="629842" y="1260872"/>
            <a:ext cx="3868340" cy="617934"/>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586B5-6163-493E-9C24-79367BEDAB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234E7F-0801-426B-9763-2A0A377CF0A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02A86-F83C-40DF-939E-1F49DA4C427A}"/>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AF803-E154-4106-9585-907356A0AB70}"/>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8" name="Footer Placeholder 7">
            <a:extLst>
              <a:ext uri="{FF2B5EF4-FFF2-40B4-BE49-F238E27FC236}">
                <a16:creationId xmlns:a16="http://schemas.microsoft.com/office/drawing/2014/main" id="{70593722-4504-4616-BE25-6F7C38EE65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B9F401-E7A5-4FC8-A774-81B7F9A07436}"/>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47940731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B729-B847-4FC0-A49F-C32ADF079E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FBFF-882B-4ED5-8316-243DDFA71B48}"/>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4" name="Footer Placeholder 3">
            <a:extLst>
              <a:ext uri="{FF2B5EF4-FFF2-40B4-BE49-F238E27FC236}">
                <a16:creationId xmlns:a16="http://schemas.microsoft.com/office/drawing/2014/main" id="{AEC5C956-7C99-42D6-AB68-514AF451DF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BB6C7F-6B22-401A-AF68-F7EF3496809D}"/>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247860196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941A2-0453-4DDE-BC6B-C01F5A0BF0BB}"/>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3" name="Footer Placeholder 2">
            <a:extLst>
              <a:ext uri="{FF2B5EF4-FFF2-40B4-BE49-F238E27FC236}">
                <a16:creationId xmlns:a16="http://schemas.microsoft.com/office/drawing/2014/main" id="{D803AE43-9084-44E6-8344-5C223CA4DE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BD8719-2609-4A75-AE2D-B1F45827F9AB}"/>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195677439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6CA8-EF4C-4F0F-AAD7-E0C81A37C5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849AC62-B759-47A5-BFC6-9E131DBFC95D}"/>
              </a:ext>
            </a:extLst>
          </p:cNvPr>
          <p:cNvSpPr>
            <a:spLocks noGrp="1"/>
          </p:cNvSpPr>
          <p:nvPr>
            <p:ph idx="1"/>
          </p:nvPr>
        </p:nvSpPr>
        <p:spPr>
          <a:xfrm>
            <a:off x="3887391" y="74057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AFDBCB-264B-408E-AE1F-E217F41CB6C6}"/>
              </a:ext>
            </a:extLst>
          </p:cNvPr>
          <p:cNvSpPr>
            <a:spLocks noGrp="1"/>
          </p:cNvSpPr>
          <p:nvPr>
            <p:ph type="body" sz="half" idx="2"/>
          </p:nvPr>
        </p:nvSpPr>
        <p:spPr>
          <a:xfrm>
            <a:off x="629841" y="1543052"/>
            <a:ext cx="2949178" cy="2858691"/>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136A7454-95E5-4736-A73B-6C8B899526B2}"/>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6" name="Footer Placeholder 5">
            <a:extLst>
              <a:ext uri="{FF2B5EF4-FFF2-40B4-BE49-F238E27FC236}">
                <a16:creationId xmlns:a16="http://schemas.microsoft.com/office/drawing/2014/main" id="{E2695548-B133-4999-A374-CAF1DDBEE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8E8C2-7579-4551-A2DC-5646A65E0DD5}"/>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264264447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9814-202A-4D29-9549-BCA3DE36BCC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23EF94-8527-4E84-9053-86ABC6A7EE7D}"/>
              </a:ext>
            </a:extLst>
          </p:cNvPr>
          <p:cNvSpPr>
            <a:spLocks noGrp="1"/>
          </p:cNvSpPr>
          <p:nvPr>
            <p:ph type="pic" idx="1"/>
          </p:nvPr>
        </p:nvSpPr>
        <p:spPr>
          <a:xfrm>
            <a:off x="3887391" y="740579"/>
            <a:ext cx="4629150" cy="3655219"/>
          </a:xfrm>
        </p:spPr>
        <p:txBody>
          <a:bodyPr/>
          <a:lstStyle>
            <a:lvl1pPr marL="0" indent="0">
              <a:buNone/>
              <a:defRPr sz="24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endParaRPr lang="en-US"/>
          </a:p>
        </p:txBody>
      </p:sp>
      <p:sp>
        <p:nvSpPr>
          <p:cNvPr id="4" name="Text Placeholder 3">
            <a:extLst>
              <a:ext uri="{FF2B5EF4-FFF2-40B4-BE49-F238E27FC236}">
                <a16:creationId xmlns:a16="http://schemas.microsoft.com/office/drawing/2014/main" id="{0209CD8B-4491-4CEE-98C9-E83280323C97}"/>
              </a:ext>
            </a:extLst>
          </p:cNvPr>
          <p:cNvSpPr>
            <a:spLocks noGrp="1"/>
          </p:cNvSpPr>
          <p:nvPr>
            <p:ph type="body" sz="half" idx="2"/>
          </p:nvPr>
        </p:nvSpPr>
        <p:spPr>
          <a:xfrm>
            <a:off x="629841" y="1543052"/>
            <a:ext cx="2949178" cy="2858691"/>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241247A8-7982-4E1D-A84A-DD2548A0819C}"/>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6" name="Footer Placeholder 5">
            <a:extLst>
              <a:ext uri="{FF2B5EF4-FFF2-40B4-BE49-F238E27FC236}">
                <a16:creationId xmlns:a16="http://schemas.microsoft.com/office/drawing/2014/main" id="{ACFE5346-6113-4F4B-AC8D-D1DFDA75E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8FD38-2466-406A-9C81-9386AAECADBD}"/>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231203718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7849-5E4E-45AE-95AA-DE1A6D4BCD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465941-0901-4065-AB54-8120CF9FD8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2806D-4F44-4F2F-BA9B-B7C126B32FFD}"/>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5" name="Footer Placeholder 4">
            <a:extLst>
              <a:ext uri="{FF2B5EF4-FFF2-40B4-BE49-F238E27FC236}">
                <a16:creationId xmlns:a16="http://schemas.microsoft.com/office/drawing/2014/main" id="{750D0EAD-89DD-4118-808D-41F448B90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00081-E481-47AB-8B25-FBD4C88AB288}"/>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325083121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6D512-AE39-41EF-98FA-62882290D800}"/>
              </a:ext>
            </a:extLst>
          </p:cNvPr>
          <p:cNvSpPr>
            <a:spLocks noGrp="1"/>
          </p:cNvSpPr>
          <p:nvPr>
            <p:ph type="title" orient="vert"/>
          </p:nvPr>
        </p:nvSpPr>
        <p:spPr>
          <a:xfrm>
            <a:off x="6543676" y="27385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B2860-A02C-4F96-967B-442E0C4C9CC2}"/>
              </a:ext>
            </a:extLst>
          </p:cNvPr>
          <p:cNvSpPr>
            <a:spLocks noGrp="1"/>
          </p:cNvSpPr>
          <p:nvPr>
            <p:ph type="body" orient="vert" idx="1"/>
          </p:nvPr>
        </p:nvSpPr>
        <p:spPr>
          <a:xfrm>
            <a:off x="628652" y="27385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EAB17-C6DE-493A-B51B-719E199B4A68}"/>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5" name="Footer Placeholder 4">
            <a:extLst>
              <a:ext uri="{FF2B5EF4-FFF2-40B4-BE49-F238E27FC236}">
                <a16:creationId xmlns:a16="http://schemas.microsoft.com/office/drawing/2014/main" id="{2A9BCB0F-A53B-4F02-8728-A54A8619D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0883E-975C-4427-947F-2D5A13165EC1}"/>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17419715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
        <p:nvSpPr>
          <p:cNvPr id="5" name="Rectangle 4"/>
          <p:cNvSpPr/>
          <p:nvPr userDrawn="1"/>
        </p:nvSpPr>
        <p:spPr>
          <a:xfrm>
            <a:off x="0" y="0"/>
            <a:ext cx="9144000" cy="590550"/>
          </a:xfrm>
          <a:prstGeom prst="rect">
            <a:avLst/>
          </a:prstGeom>
          <a:gradFill flip="none" rotWithShape="1">
            <a:gsLst>
              <a:gs pos="9000">
                <a:schemeClr val="bg1">
                  <a:alpha val="35000"/>
                </a:schemeClr>
              </a:gs>
              <a:gs pos="25000">
                <a:srgbClr val="21D6E0"/>
              </a:gs>
              <a:gs pos="75000">
                <a:srgbClr val="0087E6"/>
              </a:gs>
              <a:gs pos="100000">
                <a:srgbClr val="005CBF"/>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en-US"/>
          </a:p>
        </p:txBody>
      </p:sp>
      <p:sp>
        <p:nvSpPr>
          <p:cNvPr id="6" name="Holder 2"/>
          <p:cNvSpPr>
            <a:spLocks noGrp="1"/>
          </p:cNvSpPr>
          <p:nvPr>
            <p:ph type="title"/>
          </p:nvPr>
        </p:nvSpPr>
        <p:spPr>
          <a:xfrm>
            <a:off x="150300" y="0"/>
            <a:ext cx="5640900" cy="438150"/>
          </a:xfrm>
        </p:spPr>
        <p:txBody>
          <a:bodyPr lIns="0" tIns="0" rIns="0" bIns="0"/>
          <a:lstStyle>
            <a:lvl1pPr>
              <a:defRPr sz="3600" b="1" i="0">
                <a:solidFill>
                  <a:srgbClr val="6D6E71"/>
                </a:solidFill>
                <a:latin typeface="Calibri" pitchFamily="34" charset="0"/>
                <a:cs typeface="Calibri" pitchFamily="34" charset="0"/>
              </a:defRPr>
            </a:lvl1pPr>
          </a:lstStyle>
          <a:p>
            <a:endParaRPr/>
          </a:p>
        </p:txBody>
      </p:sp>
    </p:spTree>
    <p:extLst>
      <p:ext uri="{BB962C8B-B14F-4D97-AF65-F5344CB8AC3E}">
        <p14:creationId xmlns:p14="http://schemas.microsoft.com/office/powerpoint/2010/main" val="3833858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8"/>
        <p:cNvGrpSpPr/>
        <p:nvPr/>
      </p:nvGrpSpPr>
      <p:grpSpPr>
        <a:xfrm>
          <a:off x="0" y="0"/>
          <a:ext cx="0" cy="0"/>
          <a:chOff x="0" y="0"/>
          <a:chExt cx="0" cy="0"/>
        </a:xfrm>
      </p:grpSpPr>
      <p:sp>
        <p:nvSpPr>
          <p:cNvPr id="29" name="Google Shape;29;p6"/>
          <p:cNvSpPr/>
          <p:nvPr/>
        </p:nvSpPr>
        <p:spPr>
          <a:xfrm flipH="1">
            <a:off x="8686800" y="4674850"/>
            <a:ext cx="468600" cy="468600"/>
          </a:xfrm>
          <a:prstGeom prst="rtTriangle">
            <a:avLst/>
          </a:prstGeom>
          <a:solidFill>
            <a:schemeClr val="accent2">
              <a:lumMod val="50000"/>
            </a:schemeClr>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a:p>
        </p:txBody>
      </p:sp>
      <p:sp>
        <p:nvSpPr>
          <p:cNvPr id="30" name="Google Shape;30;p6"/>
          <p:cNvSpPr/>
          <p:nvPr/>
        </p:nvSpPr>
        <p:spPr>
          <a:xfrm rot="5400000">
            <a:off x="-100350" y="724485"/>
            <a:ext cx="468600" cy="267900"/>
          </a:xfrm>
          <a:prstGeom prst="triangle">
            <a:avLst>
              <a:gd name="adj" fmla="val 50000"/>
            </a:avLst>
          </a:prstGeom>
          <a:solidFill>
            <a:schemeClr val="accent2">
              <a:lumMod val="50000"/>
            </a:schemeClr>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457200" y="1995750"/>
            <a:ext cx="2682600" cy="2679000"/>
          </a:xfrm>
          <a:prstGeom prst="rect">
            <a:avLst/>
          </a:prstGeom>
        </p:spPr>
        <p:txBody>
          <a:bodyPr spcFirstLastPara="1" wrap="square" lIns="0" tIns="0" rIns="0" bIns="0" anchor="t" anchorCtr="0">
            <a:noAutofit/>
          </a:bodyPr>
          <a:lstStyle>
            <a:lvl1pPr marL="457034" lvl="0" indent="-342776">
              <a:spcBef>
                <a:spcPts val="600"/>
              </a:spcBef>
              <a:spcAft>
                <a:spcPts val="0"/>
              </a:spcAft>
              <a:buSzPts val="1800"/>
              <a:buChar char="▸"/>
              <a:defRPr sz="1800"/>
            </a:lvl1pPr>
            <a:lvl2pPr marL="914085" lvl="1" indent="-342776">
              <a:spcBef>
                <a:spcPts val="600"/>
              </a:spcBef>
              <a:spcAft>
                <a:spcPts val="0"/>
              </a:spcAft>
              <a:buSzPts val="1800"/>
              <a:buChar char="▹"/>
              <a:defRPr sz="1800"/>
            </a:lvl2pPr>
            <a:lvl3pPr marL="1371124" lvl="2" indent="-342776">
              <a:spcBef>
                <a:spcPts val="600"/>
              </a:spcBef>
              <a:spcAft>
                <a:spcPts val="0"/>
              </a:spcAft>
              <a:buSzPts val="1800"/>
              <a:buChar char="▹"/>
              <a:defRPr sz="1800"/>
            </a:lvl3pPr>
            <a:lvl4pPr marL="1828169" lvl="3" indent="-342776">
              <a:spcBef>
                <a:spcPts val="600"/>
              </a:spcBef>
              <a:spcAft>
                <a:spcPts val="0"/>
              </a:spcAft>
              <a:buSzPts val="1800"/>
              <a:buChar char="▹"/>
              <a:defRPr sz="1800"/>
            </a:lvl4pPr>
            <a:lvl5pPr marL="2285202" lvl="4" indent="-342776">
              <a:spcBef>
                <a:spcPts val="600"/>
              </a:spcBef>
              <a:spcAft>
                <a:spcPts val="0"/>
              </a:spcAft>
              <a:buSzPts val="1800"/>
              <a:buChar char="▹"/>
              <a:defRPr sz="1800"/>
            </a:lvl5pPr>
            <a:lvl6pPr marL="2742236" lvl="5" indent="-342776">
              <a:spcBef>
                <a:spcPts val="600"/>
              </a:spcBef>
              <a:spcAft>
                <a:spcPts val="0"/>
              </a:spcAft>
              <a:buSzPts val="1800"/>
              <a:buChar char="▹"/>
              <a:defRPr sz="1800"/>
            </a:lvl6pPr>
            <a:lvl7pPr marL="3199280" lvl="6" indent="-342776">
              <a:spcBef>
                <a:spcPts val="600"/>
              </a:spcBef>
              <a:spcAft>
                <a:spcPts val="0"/>
              </a:spcAft>
              <a:buSzPts val="1800"/>
              <a:buChar char="▹"/>
              <a:defRPr sz="1800"/>
            </a:lvl7pPr>
            <a:lvl8pPr marL="3656320" lvl="7" indent="-342776">
              <a:spcBef>
                <a:spcPts val="600"/>
              </a:spcBef>
              <a:spcAft>
                <a:spcPts val="0"/>
              </a:spcAft>
              <a:buSzPts val="1800"/>
              <a:buChar char="▹"/>
              <a:defRPr sz="1800"/>
            </a:lvl8pPr>
            <a:lvl9pPr marL="4113371" lvl="8" indent="-342776">
              <a:spcBef>
                <a:spcPts val="600"/>
              </a:spcBef>
              <a:spcAft>
                <a:spcPts val="0"/>
              </a:spcAft>
              <a:buSzPts val="1800"/>
              <a:buChar char="▹"/>
              <a:defRPr sz="1800"/>
            </a:lvl9pPr>
          </a:lstStyle>
          <a:p>
            <a:endParaRPr/>
          </a:p>
        </p:txBody>
      </p:sp>
      <p:sp>
        <p:nvSpPr>
          <p:cNvPr id="33" name="Google Shape;33;p6"/>
          <p:cNvSpPr txBox="1">
            <a:spLocks noGrp="1"/>
          </p:cNvSpPr>
          <p:nvPr>
            <p:ph type="body" idx="2"/>
          </p:nvPr>
        </p:nvSpPr>
        <p:spPr>
          <a:xfrm>
            <a:off x="3415578" y="1995750"/>
            <a:ext cx="2682600" cy="2679000"/>
          </a:xfrm>
          <a:prstGeom prst="rect">
            <a:avLst/>
          </a:prstGeom>
        </p:spPr>
        <p:txBody>
          <a:bodyPr spcFirstLastPara="1" wrap="square" lIns="0" tIns="0" rIns="0" bIns="0" anchor="t" anchorCtr="0">
            <a:noAutofit/>
          </a:bodyPr>
          <a:lstStyle>
            <a:lvl1pPr marL="457034" lvl="0" indent="-342776">
              <a:spcBef>
                <a:spcPts val="600"/>
              </a:spcBef>
              <a:spcAft>
                <a:spcPts val="0"/>
              </a:spcAft>
              <a:buSzPts val="1800"/>
              <a:buChar char="▸"/>
              <a:defRPr sz="1800"/>
            </a:lvl1pPr>
            <a:lvl2pPr marL="914085" lvl="1" indent="-342776">
              <a:spcBef>
                <a:spcPts val="600"/>
              </a:spcBef>
              <a:spcAft>
                <a:spcPts val="0"/>
              </a:spcAft>
              <a:buSzPts val="1800"/>
              <a:buChar char="▹"/>
              <a:defRPr sz="1800"/>
            </a:lvl2pPr>
            <a:lvl3pPr marL="1371124" lvl="2" indent="-342776">
              <a:spcBef>
                <a:spcPts val="600"/>
              </a:spcBef>
              <a:spcAft>
                <a:spcPts val="0"/>
              </a:spcAft>
              <a:buSzPts val="1800"/>
              <a:buChar char="▹"/>
              <a:defRPr sz="1800"/>
            </a:lvl3pPr>
            <a:lvl4pPr marL="1828169" lvl="3" indent="-342776">
              <a:spcBef>
                <a:spcPts val="600"/>
              </a:spcBef>
              <a:spcAft>
                <a:spcPts val="0"/>
              </a:spcAft>
              <a:buSzPts val="1800"/>
              <a:buChar char="▹"/>
              <a:defRPr sz="1800"/>
            </a:lvl4pPr>
            <a:lvl5pPr marL="2285202" lvl="4" indent="-342776">
              <a:spcBef>
                <a:spcPts val="600"/>
              </a:spcBef>
              <a:spcAft>
                <a:spcPts val="0"/>
              </a:spcAft>
              <a:buSzPts val="1800"/>
              <a:buChar char="▹"/>
              <a:defRPr sz="1800"/>
            </a:lvl5pPr>
            <a:lvl6pPr marL="2742236" lvl="5" indent="-342776">
              <a:spcBef>
                <a:spcPts val="600"/>
              </a:spcBef>
              <a:spcAft>
                <a:spcPts val="0"/>
              </a:spcAft>
              <a:buSzPts val="1800"/>
              <a:buChar char="▹"/>
              <a:defRPr sz="1800"/>
            </a:lvl6pPr>
            <a:lvl7pPr marL="3199280" lvl="6" indent="-342776">
              <a:spcBef>
                <a:spcPts val="600"/>
              </a:spcBef>
              <a:spcAft>
                <a:spcPts val="0"/>
              </a:spcAft>
              <a:buSzPts val="1800"/>
              <a:buChar char="▹"/>
              <a:defRPr sz="1800"/>
            </a:lvl7pPr>
            <a:lvl8pPr marL="3656320" lvl="7" indent="-342776">
              <a:spcBef>
                <a:spcPts val="600"/>
              </a:spcBef>
              <a:spcAft>
                <a:spcPts val="0"/>
              </a:spcAft>
              <a:buSzPts val="1800"/>
              <a:buChar char="▹"/>
              <a:defRPr sz="1800"/>
            </a:lvl8pPr>
            <a:lvl9pPr marL="4113371" lvl="8" indent="-342776">
              <a:spcBef>
                <a:spcPts val="600"/>
              </a:spcBef>
              <a:spcAft>
                <a:spcPts val="0"/>
              </a:spcAft>
              <a:buSzPts val="1800"/>
              <a:buChar char="▹"/>
              <a:defRPr sz="1800"/>
            </a:lvl9pPr>
          </a:lstStyle>
          <a:p>
            <a:endParaRPr/>
          </a:p>
        </p:txBody>
      </p:sp>
      <p:sp>
        <p:nvSpPr>
          <p:cNvPr id="34" name="Google Shape;34;p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6EA5E8DC-C0AB-4B79-BA0A-DB0633817808}" type="datetimeFigureOut">
              <a:rPr lang="en-IN"/>
              <a:pPr>
                <a:defRPr/>
              </a:pPr>
              <a:t>05-04-2024</a:t>
            </a:fld>
            <a:endParaRPr lang="en-IN"/>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DFA58D8E-4684-4540-B9CD-ACE677A56714}" type="slidenum">
              <a:rPr lang="en-IN"/>
              <a:pPr>
                <a:defRPr/>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E4E2C-253D-4325-91CD-6DDCB1AA875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C65E27-0728-4C76-9E70-4032D19428F5}"/>
              </a:ext>
            </a:extLst>
          </p:cNvPr>
          <p:cNvSpPr>
            <a:spLocks noGrp="1"/>
          </p:cNvSpPr>
          <p:nvPr>
            <p:ph type="subTitle" idx="1"/>
          </p:nvPr>
        </p:nvSpPr>
        <p:spPr>
          <a:xfrm>
            <a:off x="1143000" y="2701528"/>
            <a:ext cx="6858000" cy="1241822"/>
          </a:xfrm>
        </p:spPr>
        <p:txBody>
          <a:bodyPr/>
          <a:lstStyle>
            <a:lvl1pPr marL="0" indent="0" algn="ctr">
              <a:buNone/>
              <a:defRPr sz="1800"/>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E8003C5-9887-4F8C-A15F-5AA80585461F}"/>
              </a:ext>
            </a:extLst>
          </p:cNvPr>
          <p:cNvSpPr>
            <a:spLocks noGrp="1"/>
          </p:cNvSpPr>
          <p:nvPr>
            <p:ph type="dt" sz="half" idx="10"/>
          </p:nvPr>
        </p:nvSpPr>
        <p:spPr>
          <a:xfrm>
            <a:off x="628650" y="4767264"/>
            <a:ext cx="2057400" cy="273844"/>
          </a:xfrm>
          <a:prstGeom prst="rect">
            <a:avLst/>
          </a:prstGeom>
        </p:spPr>
        <p:txBody>
          <a:bodyPr lIns="91434" tIns="45717" rIns="91434" bIns="45717"/>
          <a:lstStyle/>
          <a:p>
            <a:fld id="{3B78A110-848A-4FA9-88BC-9438DBE3CD88}" type="datetimeFigureOut">
              <a:rPr lang="en-US" smtClean="0"/>
              <a:pPr/>
              <a:t>04/05/2024</a:t>
            </a:fld>
            <a:endParaRPr lang="en-US"/>
          </a:p>
        </p:txBody>
      </p:sp>
      <p:sp>
        <p:nvSpPr>
          <p:cNvPr id="5" name="Footer Placeholder 4">
            <a:extLst>
              <a:ext uri="{FF2B5EF4-FFF2-40B4-BE49-F238E27FC236}">
                <a16:creationId xmlns:a16="http://schemas.microsoft.com/office/drawing/2014/main" id="{AEDDAF35-7442-442B-AE69-DC24B6B8EC3D}"/>
              </a:ext>
            </a:extLst>
          </p:cNvPr>
          <p:cNvSpPr>
            <a:spLocks noGrp="1"/>
          </p:cNvSpPr>
          <p:nvPr>
            <p:ph type="ftr" sz="quarter" idx="11"/>
          </p:nvPr>
        </p:nvSpPr>
        <p:spPr>
          <a:xfrm>
            <a:off x="3028950" y="4767264"/>
            <a:ext cx="3086100" cy="273844"/>
          </a:xfrm>
          <a:prstGeom prst="rect">
            <a:avLst/>
          </a:prstGeom>
        </p:spPr>
        <p:txBody>
          <a:bodyPr lIns="91434" tIns="45717" rIns="91434" bIns="45717"/>
          <a:lstStyle/>
          <a:p>
            <a:endParaRPr lang="en-US"/>
          </a:p>
        </p:txBody>
      </p:sp>
      <p:sp>
        <p:nvSpPr>
          <p:cNvPr id="6" name="Slide Number Placeholder 5">
            <a:extLst>
              <a:ext uri="{FF2B5EF4-FFF2-40B4-BE49-F238E27FC236}">
                <a16:creationId xmlns:a16="http://schemas.microsoft.com/office/drawing/2014/main" id="{981EE0F4-9D71-4367-B90F-29D16818B0C3}"/>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263125806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941A2-0453-4DDE-BC6B-C01F5A0BF0BB}"/>
              </a:ext>
            </a:extLst>
          </p:cNvPr>
          <p:cNvSpPr>
            <a:spLocks noGrp="1"/>
          </p:cNvSpPr>
          <p:nvPr>
            <p:ph type="dt" sz="half" idx="10"/>
          </p:nvPr>
        </p:nvSpPr>
        <p:spPr>
          <a:xfrm>
            <a:off x="628650" y="4767264"/>
            <a:ext cx="2057400" cy="273844"/>
          </a:xfrm>
          <a:prstGeom prst="rect">
            <a:avLst/>
          </a:prstGeom>
        </p:spPr>
        <p:txBody>
          <a:bodyPr/>
          <a:lstStyle/>
          <a:p>
            <a:fld id="{3B78A110-848A-4FA9-88BC-9438DBE3CD88}" type="datetimeFigureOut">
              <a:rPr lang="en-US" smtClean="0"/>
              <a:pPr/>
              <a:t>04/05/2024</a:t>
            </a:fld>
            <a:endParaRPr lang="en-US"/>
          </a:p>
        </p:txBody>
      </p:sp>
      <p:sp>
        <p:nvSpPr>
          <p:cNvPr id="3" name="Footer Placeholder 2">
            <a:extLst>
              <a:ext uri="{FF2B5EF4-FFF2-40B4-BE49-F238E27FC236}">
                <a16:creationId xmlns:a16="http://schemas.microsoft.com/office/drawing/2014/main" id="{D803AE43-9084-44E6-8344-5C223CA4DE9E}"/>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EBD8719-2609-4A75-AE2D-B1F45827F9AB}"/>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195677439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E4E2C-253D-4325-91CD-6DDCB1AA875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C65E27-0728-4C76-9E70-4032D19428F5}"/>
              </a:ext>
            </a:extLst>
          </p:cNvPr>
          <p:cNvSpPr>
            <a:spLocks noGrp="1"/>
          </p:cNvSpPr>
          <p:nvPr>
            <p:ph type="subTitle" idx="1"/>
          </p:nvPr>
        </p:nvSpPr>
        <p:spPr>
          <a:xfrm>
            <a:off x="1143000" y="2701528"/>
            <a:ext cx="6858000" cy="1241822"/>
          </a:xfrm>
        </p:spPr>
        <p:txBody>
          <a:bodyPr/>
          <a:lstStyle>
            <a:lvl1pPr marL="0" indent="0" algn="ctr">
              <a:buNone/>
              <a:defRPr sz="1800"/>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E8003C5-9887-4F8C-A15F-5AA80585461F}"/>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5" name="Footer Placeholder 4">
            <a:extLst>
              <a:ext uri="{FF2B5EF4-FFF2-40B4-BE49-F238E27FC236}">
                <a16:creationId xmlns:a16="http://schemas.microsoft.com/office/drawing/2014/main" id="{AEDDAF35-7442-442B-AE69-DC24B6B8E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EE0F4-9D71-4367-B90F-29D16818B0C3}"/>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425814581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1210-A2A3-46EC-BAA0-E8912583E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408B4-1088-42E7-9C1C-90A7A96B96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93D46-5F3F-422F-8642-DA6038F3F33F}"/>
              </a:ext>
            </a:extLst>
          </p:cNvPr>
          <p:cNvSpPr>
            <a:spLocks noGrp="1"/>
          </p:cNvSpPr>
          <p:nvPr>
            <p:ph type="dt" sz="half" idx="10"/>
          </p:nvPr>
        </p:nvSpPr>
        <p:spPr/>
        <p:txBody>
          <a:bodyPr/>
          <a:lstStyle/>
          <a:p>
            <a:fld id="{3B78A110-848A-4FA9-88BC-9438DBE3CD88}" type="datetimeFigureOut">
              <a:rPr lang="en-US" smtClean="0"/>
              <a:pPr/>
              <a:t>04/05/2024</a:t>
            </a:fld>
            <a:endParaRPr lang="en-US"/>
          </a:p>
        </p:txBody>
      </p:sp>
      <p:sp>
        <p:nvSpPr>
          <p:cNvPr id="5" name="Footer Placeholder 4">
            <a:extLst>
              <a:ext uri="{FF2B5EF4-FFF2-40B4-BE49-F238E27FC236}">
                <a16:creationId xmlns:a16="http://schemas.microsoft.com/office/drawing/2014/main" id="{66DE0D9F-E46D-421C-88E5-AD1E27B20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6A2CC-4E7D-4BCF-9200-FB78E24C6E37}"/>
              </a:ext>
            </a:extLst>
          </p:cNvPr>
          <p:cNvSpPr>
            <a:spLocks noGrp="1"/>
          </p:cNvSpPr>
          <p:nvPr>
            <p:ph type="sldNum" sz="quarter" idx="12"/>
          </p:nvPr>
        </p:nvSpPr>
        <p:spPr/>
        <p:txBody>
          <a:bodyPr/>
          <a:lstStyle/>
          <a:p>
            <a:fld id="{5037513D-12C7-452B-B222-047C7ECE217A}" type="slidenum">
              <a:rPr lang="en-US" smtClean="0"/>
              <a:pPr/>
              <a:t>‹#›</a:t>
            </a:fld>
            <a:endParaRPr lang="en-US"/>
          </a:p>
        </p:txBody>
      </p:sp>
    </p:spTree>
    <p:extLst>
      <p:ext uri="{BB962C8B-B14F-4D97-AF65-F5344CB8AC3E}">
        <p14:creationId xmlns:p14="http://schemas.microsoft.com/office/powerpoint/2010/main" val="343592659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a:blip r:embed="rId2">
            <a:alphaModFix amt="5000"/>
          </a:blip>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8FC3B7-16D0-413B-B7F6-5CDA8E5156F9}"/>
              </a:ext>
            </a:extLst>
          </p:cNvPr>
          <p:cNvSpPr/>
          <p:nvPr userDrawn="1"/>
        </p:nvSpPr>
        <p:spPr>
          <a:xfrm>
            <a:off x="0" y="2"/>
            <a:ext cx="9144000" cy="920187"/>
          </a:xfrm>
          <a:prstGeom prst="rect">
            <a:avLst/>
          </a:prstGeom>
          <a:solidFill>
            <a:srgbClr val="10595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a:p>
        </p:txBody>
      </p:sp>
      <p:sp>
        <p:nvSpPr>
          <p:cNvPr id="9" name="Rectangle: Rounded Corners 8">
            <a:extLst>
              <a:ext uri="{FF2B5EF4-FFF2-40B4-BE49-F238E27FC236}">
                <a16:creationId xmlns:a16="http://schemas.microsoft.com/office/drawing/2014/main" id="{6FE69294-136B-465D-8814-3785A5E4A8A2}"/>
              </a:ext>
            </a:extLst>
          </p:cNvPr>
          <p:cNvSpPr/>
          <p:nvPr userDrawn="1"/>
        </p:nvSpPr>
        <p:spPr>
          <a:xfrm>
            <a:off x="143237" y="116003"/>
            <a:ext cx="685800" cy="685800"/>
          </a:xfrm>
          <a:prstGeom prst="roundRect">
            <a:avLst>
              <a:gd name="adj" fmla="val 12917"/>
            </a:avLst>
          </a:prstGeom>
          <a:noFill/>
          <a:ln w="1905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sz="30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0FC41210-A2A3-46EC-BAA0-E8912583EA17}"/>
              </a:ext>
            </a:extLst>
          </p:cNvPr>
          <p:cNvSpPr>
            <a:spLocks noGrp="1"/>
          </p:cNvSpPr>
          <p:nvPr>
            <p:ph type="title" hasCustomPrompt="1"/>
          </p:nvPr>
        </p:nvSpPr>
        <p:spPr>
          <a:xfrm>
            <a:off x="829048" y="2"/>
            <a:ext cx="7956823" cy="920187"/>
          </a:xfrm>
        </p:spPr>
        <p:txBody>
          <a:bodyPr>
            <a:normAutofit/>
          </a:bodyPr>
          <a:lstStyle>
            <a:lvl1pPr>
              <a:defRPr sz="2400">
                <a:solidFill>
                  <a:schemeClr val="bg1"/>
                </a:solidFill>
                <a:effectLst>
                  <a:outerShdw blurRad="38100" dist="38100" dir="2700000" algn="tl">
                    <a:srgbClr val="000000">
                      <a:alpha val="43137"/>
                    </a:srgbClr>
                  </a:outerShdw>
                </a:effectLst>
              </a:defRPr>
            </a:lvl1pPr>
          </a:lstStyle>
          <a:p>
            <a:r>
              <a:rPr lang="en-US" dirty="0"/>
              <a:t>Click to edit Heading</a:t>
            </a:r>
          </a:p>
        </p:txBody>
      </p:sp>
      <p:sp>
        <p:nvSpPr>
          <p:cNvPr id="3" name="Content Placeholder 2">
            <a:extLst>
              <a:ext uri="{FF2B5EF4-FFF2-40B4-BE49-F238E27FC236}">
                <a16:creationId xmlns:a16="http://schemas.microsoft.com/office/drawing/2014/main" id="{B7D408B4-1088-42E7-9C1C-90A7A96B9655}"/>
              </a:ext>
            </a:extLst>
          </p:cNvPr>
          <p:cNvSpPr>
            <a:spLocks noGrp="1"/>
          </p:cNvSpPr>
          <p:nvPr>
            <p:ph idx="1"/>
          </p:nvPr>
        </p:nvSpPr>
        <p:spPr>
          <a:xfrm>
            <a:off x="829036" y="1110149"/>
            <a:ext cx="7956822" cy="3842861"/>
          </a:xfrm>
        </p:spPr>
        <p:txBody>
          <a:bodyPr/>
          <a:lstStyle>
            <a:lvl1pPr>
              <a:defRPr sz="1800"/>
            </a:lvl1pPr>
            <a:lvl2pPr>
              <a:defRPr sz="17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1D60B57A-C243-4B94-BE5F-277AD22216EE}"/>
              </a:ext>
            </a:extLst>
          </p:cNvPr>
          <p:cNvSpPr>
            <a:spLocks noGrp="1"/>
          </p:cNvSpPr>
          <p:nvPr>
            <p:ph type="body" sz="quarter" idx="13" hasCustomPrompt="1"/>
          </p:nvPr>
        </p:nvSpPr>
        <p:spPr>
          <a:xfrm>
            <a:off x="143238" y="116003"/>
            <a:ext cx="685800" cy="685800"/>
          </a:xfrm>
        </p:spPr>
        <p:txBody>
          <a:bodyPr anchor="ctr">
            <a:normAutofit/>
          </a:bodyPr>
          <a:lstStyle>
            <a:lvl1pPr marL="0" indent="0" algn="ctr">
              <a:buNone/>
              <a:defRPr sz="2700">
                <a:solidFill>
                  <a:schemeClr val="bg1"/>
                </a:solidFill>
                <a:effectLst>
                  <a:outerShdw blurRad="38100" dist="38100" dir="2700000" algn="tl">
                    <a:srgbClr val="000000">
                      <a:alpha val="43137"/>
                    </a:srgbClr>
                  </a:outerShdw>
                </a:effectLst>
              </a:defRPr>
            </a:lvl1pPr>
          </a:lstStyle>
          <a:p>
            <a:pPr lvl="0"/>
            <a:r>
              <a:rPr lang="en-US" dirty="0"/>
              <a:t>#</a:t>
            </a:r>
          </a:p>
        </p:txBody>
      </p:sp>
    </p:spTree>
    <p:extLst>
      <p:ext uri="{BB962C8B-B14F-4D97-AF65-F5344CB8AC3E}">
        <p14:creationId xmlns:p14="http://schemas.microsoft.com/office/powerpoint/2010/main" val="229419466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a:blip r:embed="rId2">
            <a:alphaModFix amt="5000"/>
          </a:blip>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8FC3B7-16D0-413B-B7F6-5CDA8E5156F9}"/>
              </a:ext>
            </a:extLst>
          </p:cNvPr>
          <p:cNvSpPr/>
          <p:nvPr userDrawn="1"/>
        </p:nvSpPr>
        <p:spPr>
          <a:xfrm>
            <a:off x="0" y="2"/>
            <a:ext cx="9144000" cy="920187"/>
          </a:xfrm>
          <a:prstGeom prst="rect">
            <a:avLst/>
          </a:prstGeom>
          <a:solidFill>
            <a:srgbClr val="10595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a:p>
        </p:txBody>
      </p:sp>
      <p:sp>
        <p:nvSpPr>
          <p:cNvPr id="9" name="Rectangle: Rounded Corners 8">
            <a:extLst>
              <a:ext uri="{FF2B5EF4-FFF2-40B4-BE49-F238E27FC236}">
                <a16:creationId xmlns:a16="http://schemas.microsoft.com/office/drawing/2014/main" id="{6FE69294-136B-465D-8814-3785A5E4A8A2}"/>
              </a:ext>
            </a:extLst>
          </p:cNvPr>
          <p:cNvSpPr/>
          <p:nvPr userDrawn="1"/>
        </p:nvSpPr>
        <p:spPr>
          <a:xfrm>
            <a:off x="143237" y="116003"/>
            <a:ext cx="685800" cy="685800"/>
          </a:xfrm>
          <a:prstGeom prst="roundRect">
            <a:avLst>
              <a:gd name="adj" fmla="val 12917"/>
            </a:avLst>
          </a:prstGeom>
          <a:noFill/>
          <a:ln w="1905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sz="30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0FC41210-A2A3-46EC-BAA0-E8912583EA17}"/>
              </a:ext>
            </a:extLst>
          </p:cNvPr>
          <p:cNvSpPr>
            <a:spLocks noGrp="1"/>
          </p:cNvSpPr>
          <p:nvPr>
            <p:ph type="title" hasCustomPrompt="1"/>
          </p:nvPr>
        </p:nvSpPr>
        <p:spPr>
          <a:xfrm>
            <a:off x="829048" y="2"/>
            <a:ext cx="7956823" cy="920187"/>
          </a:xfrm>
        </p:spPr>
        <p:txBody>
          <a:bodyPr>
            <a:normAutofit/>
          </a:bodyPr>
          <a:lstStyle>
            <a:lvl1pPr>
              <a:defRPr sz="2400">
                <a:solidFill>
                  <a:schemeClr val="bg1"/>
                </a:solidFill>
                <a:effectLst>
                  <a:outerShdw blurRad="38100" dist="38100" dir="2700000" algn="tl">
                    <a:srgbClr val="000000">
                      <a:alpha val="43137"/>
                    </a:srgbClr>
                  </a:outerShdw>
                </a:effectLst>
              </a:defRPr>
            </a:lvl1pPr>
          </a:lstStyle>
          <a:p>
            <a:r>
              <a:rPr lang="en-US" dirty="0"/>
              <a:t>Click to edit Heading</a:t>
            </a:r>
          </a:p>
        </p:txBody>
      </p:sp>
      <p:sp>
        <p:nvSpPr>
          <p:cNvPr id="3" name="Content Placeholder 2">
            <a:extLst>
              <a:ext uri="{FF2B5EF4-FFF2-40B4-BE49-F238E27FC236}">
                <a16:creationId xmlns:a16="http://schemas.microsoft.com/office/drawing/2014/main" id="{B7D408B4-1088-42E7-9C1C-90A7A96B9655}"/>
              </a:ext>
            </a:extLst>
          </p:cNvPr>
          <p:cNvSpPr>
            <a:spLocks noGrp="1"/>
          </p:cNvSpPr>
          <p:nvPr>
            <p:ph idx="1"/>
          </p:nvPr>
        </p:nvSpPr>
        <p:spPr>
          <a:xfrm>
            <a:off x="874396" y="1371610"/>
            <a:ext cx="7911464" cy="3655897"/>
          </a:xfrm>
        </p:spPr>
        <p:txBody>
          <a:bodyPr/>
          <a:lstStyle>
            <a:lvl1pPr>
              <a:defRPr sz="1800"/>
            </a:lvl1pPr>
            <a:lvl2pPr>
              <a:defRPr sz="17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1D60B57A-C243-4B94-BE5F-277AD22216EE}"/>
              </a:ext>
            </a:extLst>
          </p:cNvPr>
          <p:cNvSpPr>
            <a:spLocks noGrp="1"/>
          </p:cNvSpPr>
          <p:nvPr>
            <p:ph type="body" sz="quarter" idx="13" hasCustomPrompt="1"/>
          </p:nvPr>
        </p:nvSpPr>
        <p:spPr>
          <a:xfrm>
            <a:off x="143238" y="116003"/>
            <a:ext cx="685800" cy="685800"/>
          </a:xfrm>
        </p:spPr>
        <p:txBody>
          <a:bodyPr anchor="ctr">
            <a:normAutofit/>
          </a:bodyPr>
          <a:lstStyle>
            <a:lvl1pPr marL="0" indent="0" algn="ctr">
              <a:buNone/>
              <a:defRPr sz="2700">
                <a:solidFill>
                  <a:schemeClr val="bg1"/>
                </a:solidFill>
                <a:effectLst>
                  <a:outerShdw blurRad="38100" dist="38100" dir="2700000" algn="tl">
                    <a:srgbClr val="000000">
                      <a:alpha val="43137"/>
                    </a:srgbClr>
                  </a:outerShdw>
                </a:effectLst>
              </a:defRPr>
            </a:lvl1pPr>
          </a:lstStyle>
          <a:p>
            <a:pPr lvl="0"/>
            <a:r>
              <a:rPr lang="en-US" dirty="0"/>
              <a:t>#</a:t>
            </a:r>
          </a:p>
        </p:txBody>
      </p:sp>
      <p:sp>
        <p:nvSpPr>
          <p:cNvPr id="5" name="Text Placeholder 4">
            <a:extLst>
              <a:ext uri="{FF2B5EF4-FFF2-40B4-BE49-F238E27FC236}">
                <a16:creationId xmlns:a16="http://schemas.microsoft.com/office/drawing/2014/main" id="{A822A877-5D21-4B71-B49A-0FB79129F4AF}"/>
              </a:ext>
            </a:extLst>
          </p:cNvPr>
          <p:cNvSpPr>
            <a:spLocks noGrp="1"/>
          </p:cNvSpPr>
          <p:nvPr>
            <p:ph type="body" sz="quarter" idx="14" hasCustomPrompt="1"/>
          </p:nvPr>
        </p:nvSpPr>
        <p:spPr>
          <a:xfrm>
            <a:off x="874396" y="978694"/>
            <a:ext cx="7911464" cy="274320"/>
          </a:xfrm>
          <a:solidFill>
            <a:srgbClr val="FFC000">
              <a:alpha val="40000"/>
            </a:srgbClr>
          </a:solidFill>
          <a:ln>
            <a:solidFill>
              <a:srgbClr val="10595D"/>
            </a:solidFill>
          </a:ln>
        </p:spPr>
        <p:txBody>
          <a:bodyPr vert="horz" lIns="68565" tIns="34289" rIns="68565" bIns="34289" rtlCol="0" anchor="ctr">
            <a:normAutofit/>
          </a:bodyPr>
          <a:lstStyle>
            <a:lvl1pPr>
              <a:defRPr lang="en-US" sz="1500" b="1" dirty="0">
                <a:solidFill>
                  <a:srgbClr val="10595D"/>
                </a:solidFill>
              </a:defRPr>
            </a:lvl1pPr>
          </a:lstStyle>
          <a:p>
            <a:pPr marL="0" lvl="0" indent="0">
              <a:buNone/>
            </a:pPr>
            <a:r>
              <a:rPr lang="en-US" dirty="0"/>
              <a:t>One line Subheading</a:t>
            </a:r>
          </a:p>
        </p:txBody>
      </p:sp>
      <p:sp>
        <p:nvSpPr>
          <p:cNvPr id="6" name="Rectangle: Rounded Corners 5">
            <a:extLst>
              <a:ext uri="{FF2B5EF4-FFF2-40B4-BE49-F238E27FC236}">
                <a16:creationId xmlns:a16="http://schemas.microsoft.com/office/drawing/2014/main" id="{8E87C25F-5765-418D-AB7F-0093D85BC5EC}"/>
              </a:ext>
            </a:extLst>
          </p:cNvPr>
          <p:cNvSpPr/>
          <p:nvPr userDrawn="1"/>
        </p:nvSpPr>
        <p:spPr>
          <a:xfrm flipH="1">
            <a:off x="486137" y="978694"/>
            <a:ext cx="342900" cy="274320"/>
          </a:xfrm>
          <a:prstGeom prst="roundRect">
            <a:avLst>
              <a:gd name="adj" fmla="val 12500"/>
            </a:avLst>
          </a:prstGeom>
          <a:solidFill>
            <a:srgbClr val="10595D"/>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a:endParaRPr lang="en-US" dirty="0"/>
          </a:p>
        </p:txBody>
      </p:sp>
      <p:sp>
        <p:nvSpPr>
          <p:cNvPr id="10" name="Text Placeholder 9">
            <a:extLst>
              <a:ext uri="{FF2B5EF4-FFF2-40B4-BE49-F238E27FC236}">
                <a16:creationId xmlns:a16="http://schemas.microsoft.com/office/drawing/2014/main" id="{91E4EEFE-5014-4A7F-B592-1960A269B635}"/>
              </a:ext>
            </a:extLst>
          </p:cNvPr>
          <p:cNvSpPr>
            <a:spLocks noGrp="1"/>
          </p:cNvSpPr>
          <p:nvPr>
            <p:ph type="body" sz="quarter" idx="15" hasCustomPrompt="1"/>
          </p:nvPr>
        </p:nvSpPr>
        <p:spPr>
          <a:xfrm>
            <a:off x="486137" y="978694"/>
            <a:ext cx="342900" cy="274320"/>
          </a:xfrm>
        </p:spPr>
        <p:txBody>
          <a:bodyPr anchor="ctr">
            <a:normAutofit/>
          </a:bodyPr>
          <a:lstStyle>
            <a:lvl1pPr marL="0" indent="0" algn="ctr">
              <a:buNone/>
              <a:defRPr sz="1500" b="1">
                <a:solidFill>
                  <a:srgbClr val="FFC000"/>
                </a:solidFill>
                <a:effectLst>
                  <a:outerShdw blurRad="38100" dist="38100" dir="2700000" algn="tl">
                    <a:srgbClr val="000000">
                      <a:alpha val="43137"/>
                    </a:srgbClr>
                  </a:outerShdw>
                </a:effectLst>
              </a:defRPr>
            </a:lvl1pPr>
          </a:lstStyle>
          <a:p>
            <a:pPr lvl="0"/>
            <a:r>
              <a:rPr lang="en-US" dirty="0" err="1"/>
              <a:t>i</a:t>
            </a:r>
            <a:endParaRPr lang="en-US" dirty="0"/>
          </a:p>
        </p:txBody>
      </p:sp>
    </p:spTree>
    <p:extLst>
      <p:ext uri="{BB962C8B-B14F-4D97-AF65-F5344CB8AC3E}">
        <p14:creationId xmlns:p14="http://schemas.microsoft.com/office/powerpoint/2010/main" val="57828565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1"/>
            </a:gs>
            <a:gs pos="100000">
              <a:schemeClr val="l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05600"/>
            <a:ext cx="5640900" cy="1082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1pPr>
            <a:lvl2pPr lvl="1">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2pPr>
            <a:lvl3pPr lvl="2">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3pPr>
            <a:lvl4pPr lvl="3">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4pPr>
            <a:lvl5pPr lvl="4">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5pPr>
            <a:lvl6pPr lvl="5">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6pPr>
            <a:lvl7pPr lvl="6">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7pPr>
            <a:lvl8pPr lvl="7">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8pPr>
            <a:lvl9pPr lvl="8">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457200" y="1995750"/>
            <a:ext cx="5640900" cy="2679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marL="914400" lvl="1"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marL="1371600" lvl="2"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marL="1828800" lvl="3"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marL="2286000" lvl="4"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marL="2743200" lvl="5"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marL="3200400" lvl="6"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marL="3657600" lvl="7"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marL="4114800" lvl="8"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lvl="0" algn="r">
              <a:buNone/>
              <a:defRPr sz="1200">
                <a:solidFill>
                  <a:schemeClr val="lt1"/>
                </a:solidFill>
                <a:latin typeface="Barlow Light"/>
                <a:ea typeface="Barlow Light"/>
                <a:cs typeface="Barlow Light"/>
                <a:sym typeface="Barlow Light"/>
              </a:defRPr>
            </a:lvl1pPr>
            <a:lvl2pPr lvl="1" algn="r">
              <a:buNone/>
              <a:defRPr sz="1200">
                <a:solidFill>
                  <a:schemeClr val="lt1"/>
                </a:solidFill>
                <a:latin typeface="Barlow Light"/>
                <a:ea typeface="Barlow Light"/>
                <a:cs typeface="Barlow Light"/>
                <a:sym typeface="Barlow Light"/>
              </a:defRPr>
            </a:lvl2pPr>
            <a:lvl3pPr lvl="2" algn="r">
              <a:buNone/>
              <a:defRPr sz="1200">
                <a:solidFill>
                  <a:schemeClr val="lt1"/>
                </a:solidFill>
                <a:latin typeface="Barlow Light"/>
                <a:ea typeface="Barlow Light"/>
                <a:cs typeface="Barlow Light"/>
                <a:sym typeface="Barlow Light"/>
              </a:defRPr>
            </a:lvl3pPr>
            <a:lvl4pPr lvl="3" algn="r">
              <a:buNone/>
              <a:defRPr sz="1200">
                <a:solidFill>
                  <a:schemeClr val="lt1"/>
                </a:solidFill>
                <a:latin typeface="Barlow Light"/>
                <a:ea typeface="Barlow Light"/>
                <a:cs typeface="Barlow Light"/>
                <a:sym typeface="Barlow Light"/>
              </a:defRPr>
            </a:lvl4pPr>
            <a:lvl5pPr lvl="4" algn="r">
              <a:buNone/>
              <a:defRPr sz="1200">
                <a:solidFill>
                  <a:schemeClr val="lt1"/>
                </a:solidFill>
                <a:latin typeface="Barlow Light"/>
                <a:ea typeface="Barlow Light"/>
                <a:cs typeface="Barlow Light"/>
                <a:sym typeface="Barlow Light"/>
              </a:defRPr>
            </a:lvl5pPr>
            <a:lvl6pPr lvl="5" algn="r">
              <a:buNone/>
              <a:defRPr sz="1200">
                <a:solidFill>
                  <a:schemeClr val="lt1"/>
                </a:solidFill>
                <a:latin typeface="Barlow Light"/>
                <a:ea typeface="Barlow Light"/>
                <a:cs typeface="Barlow Light"/>
                <a:sym typeface="Barlow Light"/>
              </a:defRPr>
            </a:lvl6pPr>
            <a:lvl7pPr lvl="6" algn="r">
              <a:buNone/>
              <a:defRPr sz="1200">
                <a:solidFill>
                  <a:schemeClr val="lt1"/>
                </a:solidFill>
                <a:latin typeface="Barlow Light"/>
                <a:ea typeface="Barlow Light"/>
                <a:cs typeface="Barlow Light"/>
                <a:sym typeface="Barlow Light"/>
              </a:defRPr>
            </a:lvl7pPr>
            <a:lvl8pPr lvl="7" algn="r">
              <a:buNone/>
              <a:defRPr sz="1200">
                <a:solidFill>
                  <a:schemeClr val="lt1"/>
                </a:solidFill>
                <a:latin typeface="Barlow Light"/>
                <a:ea typeface="Barlow Light"/>
                <a:cs typeface="Barlow Light"/>
                <a:sym typeface="Barlow Light"/>
              </a:defRPr>
            </a:lvl8pPr>
            <a:lvl9pPr lvl="8" algn="r">
              <a:buNone/>
              <a:defRPr sz="1200">
                <a:solidFill>
                  <a:schemeClr val="lt1"/>
                </a:solidFill>
                <a:latin typeface="Barlow Light"/>
                <a:ea typeface="Barlow Light"/>
                <a:cs typeface="Barlow Light"/>
                <a:sym typeface="Barlow Light"/>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747" r:id="rId1"/>
    <p:sldLayoutId id="2147483746" r:id="rId2"/>
    <p:sldLayoutId id="2147483831" r:id="rId3"/>
    <p:sldLayoutId id="2147483832" r:id="rId4"/>
    <p:sldLayoutId id="214748383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93A44-4F88-4ABE-A750-B1775E97A452}"/>
              </a:ext>
            </a:extLst>
          </p:cNvPr>
          <p:cNvSpPr>
            <a:spLocks noGrp="1"/>
          </p:cNvSpPr>
          <p:nvPr>
            <p:ph type="title"/>
          </p:nvPr>
        </p:nvSpPr>
        <p:spPr>
          <a:xfrm>
            <a:off x="628650" y="273844"/>
            <a:ext cx="7886700" cy="994172"/>
          </a:xfrm>
          <a:prstGeom prst="rect">
            <a:avLst/>
          </a:prstGeom>
        </p:spPr>
        <p:txBody>
          <a:bodyPr vert="horz" lIns="68565" tIns="34289" rIns="68565"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1F3712-3D60-455E-BDE4-16A0A6EBFC1F}"/>
              </a:ext>
            </a:extLst>
          </p:cNvPr>
          <p:cNvSpPr>
            <a:spLocks noGrp="1"/>
          </p:cNvSpPr>
          <p:nvPr>
            <p:ph type="body" idx="1"/>
          </p:nvPr>
        </p:nvSpPr>
        <p:spPr>
          <a:xfrm>
            <a:off x="628650" y="1369219"/>
            <a:ext cx="7886700" cy="3263504"/>
          </a:xfrm>
          <a:prstGeom prst="rect">
            <a:avLst/>
          </a:prstGeom>
        </p:spPr>
        <p:txBody>
          <a:bodyPr vert="horz" lIns="68565" tIns="34289" rIns="68565"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B4B10-B2C9-4BF8-895C-249BB3BF7BE5}"/>
              </a:ext>
            </a:extLst>
          </p:cNvPr>
          <p:cNvSpPr>
            <a:spLocks noGrp="1"/>
          </p:cNvSpPr>
          <p:nvPr>
            <p:ph type="dt" sz="half" idx="2"/>
          </p:nvPr>
        </p:nvSpPr>
        <p:spPr>
          <a:xfrm>
            <a:off x="628650" y="4767264"/>
            <a:ext cx="2057400" cy="273844"/>
          </a:xfrm>
          <a:prstGeom prst="rect">
            <a:avLst/>
          </a:prstGeom>
        </p:spPr>
        <p:txBody>
          <a:bodyPr vert="horz" lIns="68565" tIns="34289" rIns="68565" bIns="34289" rtlCol="0" anchor="ctr"/>
          <a:lstStyle>
            <a:lvl1pPr algn="l">
              <a:defRPr sz="900">
                <a:solidFill>
                  <a:schemeClr val="tx1">
                    <a:tint val="75000"/>
                  </a:schemeClr>
                </a:solidFill>
              </a:defRPr>
            </a:lvl1pPr>
          </a:lstStyle>
          <a:p>
            <a:fld id="{3B78A110-848A-4FA9-88BC-9438DBE3CD88}" type="datetimeFigureOut">
              <a:rPr lang="en-US" smtClean="0"/>
              <a:pPr/>
              <a:t>04/05/2024</a:t>
            </a:fld>
            <a:endParaRPr lang="en-US"/>
          </a:p>
        </p:txBody>
      </p:sp>
      <p:sp>
        <p:nvSpPr>
          <p:cNvPr id="5" name="Footer Placeholder 4">
            <a:extLst>
              <a:ext uri="{FF2B5EF4-FFF2-40B4-BE49-F238E27FC236}">
                <a16:creationId xmlns:a16="http://schemas.microsoft.com/office/drawing/2014/main" id="{95BE0214-90C1-4AB4-99AA-6E397B5CB9D2}"/>
              </a:ext>
            </a:extLst>
          </p:cNvPr>
          <p:cNvSpPr>
            <a:spLocks noGrp="1"/>
          </p:cNvSpPr>
          <p:nvPr>
            <p:ph type="ftr" sz="quarter" idx="3"/>
          </p:nvPr>
        </p:nvSpPr>
        <p:spPr>
          <a:xfrm>
            <a:off x="3028950" y="4767264"/>
            <a:ext cx="3086100" cy="273844"/>
          </a:xfrm>
          <a:prstGeom prst="rect">
            <a:avLst/>
          </a:prstGeom>
        </p:spPr>
        <p:txBody>
          <a:bodyPr vert="horz" lIns="68565" tIns="34289" rIns="68565" bIns="34289"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3CF839-076C-4D91-85A6-8FBEA759F933}"/>
              </a:ext>
            </a:extLst>
          </p:cNvPr>
          <p:cNvSpPr>
            <a:spLocks noGrp="1"/>
          </p:cNvSpPr>
          <p:nvPr>
            <p:ph type="sldNum" sz="quarter" idx="4"/>
          </p:nvPr>
        </p:nvSpPr>
        <p:spPr>
          <a:xfrm>
            <a:off x="6457950" y="4767264"/>
            <a:ext cx="2057400" cy="273844"/>
          </a:xfrm>
          <a:prstGeom prst="rect">
            <a:avLst/>
          </a:prstGeom>
        </p:spPr>
        <p:txBody>
          <a:bodyPr vert="horz" lIns="68565" tIns="34289" rIns="68565" bIns="34289" rtlCol="0" anchor="ctr"/>
          <a:lstStyle>
            <a:lvl1pPr algn="r">
              <a:defRPr sz="900">
                <a:solidFill>
                  <a:schemeClr val="tx1">
                    <a:tint val="75000"/>
                  </a:schemeClr>
                </a:solidFill>
              </a:defRPr>
            </a:lvl1pPr>
          </a:lstStyle>
          <a:p>
            <a:fld id="{5037513D-12C7-452B-B222-047C7ECE217A}" type="slidenum">
              <a:rPr lang="en-US" smtClean="0"/>
              <a:pPr/>
              <a:t>‹#›</a:t>
            </a:fld>
            <a:endParaRPr lang="en-US"/>
          </a:p>
        </p:txBody>
      </p:sp>
    </p:spTree>
    <p:extLst>
      <p:ext uri="{BB962C8B-B14F-4D97-AF65-F5344CB8AC3E}">
        <p14:creationId xmlns:p14="http://schemas.microsoft.com/office/powerpoint/2010/main" val="33119187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834" r:id="rId15"/>
  </p:sldLayoutIdLst>
  <p:transition spd="med">
    <p:fade/>
  </p:transition>
  <p:txStyles>
    <p:titleStyle>
      <a:lvl1pPr algn="l" defTabSz="68563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0" indent="-171410" algn="l" defTabSz="68563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29" indent="-171410" algn="l" defTabSz="68563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39" indent="-171410" algn="l" defTabSz="68563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62"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hyperlink" Target="https://myclass.lpu.i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 Id="rId9"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 Id="rId9" Type="http://schemas.openxmlformats.org/officeDocument/2006/relationships/image" Target="../media/image45.jpg"/></Relationships>
</file>

<file path=ppt/slides/_rels/slide4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10" Type="http://schemas.openxmlformats.org/officeDocument/2006/relationships/image" Target="../media/image45.jpg"/><Relationship Id="rId4" Type="http://schemas.openxmlformats.org/officeDocument/2006/relationships/image" Target="../media/image6.sv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10" Type="http://schemas.openxmlformats.org/officeDocument/2006/relationships/image" Target="../media/image45.jpg"/><Relationship Id="rId4" Type="http://schemas.openxmlformats.org/officeDocument/2006/relationships/image" Target="../media/image5.png"/><Relationship Id="rId9"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_rels/slide5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7.xml"/><Relationship Id="rId7"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hyperlink" Target="https://lpu.mapmyaccess.com/" TargetMode="External"/><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 Id="rId9" Type="http://schemas.openxmlformats.org/officeDocument/2006/relationships/image" Target="../media/image65.jpe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7.jpg"/><Relationship Id="rId7" Type="http://schemas.openxmlformats.org/officeDocument/2006/relationships/slide" Target="slide6.xml"/><Relationship Id="rId2" Type="http://schemas.openxmlformats.org/officeDocument/2006/relationships/image" Target="../media/image66.jpeg"/><Relationship Id="rId1" Type="http://schemas.openxmlformats.org/officeDocument/2006/relationships/slideLayout" Target="../slideLayouts/slideLayout1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 Target="slide67.xml"/><Relationship Id="rId9" Type="http://schemas.openxmlformats.org/officeDocument/2006/relationships/image" Target="../media/image8.sv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0.jpeg"/><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5.xml"/><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5.xm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slide" Target="slide6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5037513D-12C7-452B-B222-047C7ECE217A}" type="slidenum">
              <a:rPr lang="en-US" smtClean="0"/>
              <a:pPr/>
              <a:t>1</a:t>
            </a:fld>
            <a:endParaRPr lang="en-US"/>
          </a:p>
        </p:txBody>
      </p:sp>
      <p:pic>
        <p:nvPicPr>
          <p:cNvPr id="5" name="Picture 4" descr="A picture containing outdoor, way, road, highway&#10;&#10;Description automatically generated">
            <a:extLst>
              <a:ext uri="{FF2B5EF4-FFF2-40B4-BE49-F238E27FC236}">
                <a16:creationId xmlns:a16="http://schemas.microsoft.com/office/drawing/2014/main" id="{371F4466-2D7F-4498-8E41-1F799A2C2CC7}"/>
              </a:ext>
            </a:extLst>
          </p:cNvPr>
          <p:cNvPicPr>
            <a:picLocks noChangeAspect="1"/>
          </p:cNvPicPr>
          <p:nvPr/>
        </p:nvPicPr>
        <p:blipFill>
          <a:blip r:embed="rId2"/>
          <a:stretch>
            <a:fillRect/>
          </a:stretch>
        </p:blipFill>
        <p:spPr>
          <a:xfrm>
            <a:off x="16179" y="0"/>
            <a:ext cx="9166641" cy="5236045"/>
          </a:xfrm>
          <a:prstGeom prst="rect">
            <a:avLst/>
          </a:prstGeom>
        </p:spPr>
      </p:pic>
      <p:pic>
        <p:nvPicPr>
          <p:cNvPr id="6" name="Google Shape;71;p1"/>
          <p:cNvPicPr preferRelativeResize="0"/>
          <p:nvPr/>
        </p:nvPicPr>
        <p:blipFill rotWithShape="1">
          <a:blip r:embed="rId3">
            <a:alphaModFix/>
          </a:blip>
          <a:srcRect/>
          <a:stretch/>
        </p:blipFill>
        <p:spPr>
          <a:xfrm>
            <a:off x="5718101" y="-19050"/>
            <a:ext cx="3464719" cy="935830"/>
          </a:xfrm>
          <a:prstGeom prst="rect">
            <a:avLst/>
          </a:prstGeom>
          <a:noFill/>
          <a:ln>
            <a:noFill/>
          </a:ln>
        </p:spPr>
      </p:pic>
      <p:grpSp>
        <p:nvGrpSpPr>
          <p:cNvPr id="7" name="Group 6">
            <a:extLst>
              <a:ext uri="{FF2B5EF4-FFF2-40B4-BE49-F238E27FC236}">
                <a16:creationId xmlns:a16="http://schemas.microsoft.com/office/drawing/2014/main" id="{A7C52C9F-850D-145B-C0CA-8D7EC2170933}"/>
              </a:ext>
            </a:extLst>
          </p:cNvPr>
          <p:cNvGrpSpPr/>
          <p:nvPr/>
        </p:nvGrpSpPr>
        <p:grpSpPr>
          <a:xfrm>
            <a:off x="685800" y="285751"/>
            <a:ext cx="3373311" cy="1291930"/>
            <a:chOff x="2243312" y="-315067"/>
            <a:chExt cx="4499301" cy="2063880"/>
          </a:xfrm>
          <a:scene3d>
            <a:camera prst="orthographicFront">
              <a:rot lat="0" lon="0" rev="0"/>
            </a:camera>
            <a:lightRig rig="glow" dir="t">
              <a:rot lat="0" lon="0" rev="4800000"/>
            </a:lightRig>
          </a:scene3d>
        </p:grpSpPr>
        <p:sp>
          <p:nvSpPr>
            <p:cNvPr id="8" name="Rectangle: Rounded Corners 2">
              <a:extLst>
                <a:ext uri="{FF2B5EF4-FFF2-40B4-BE49-F238E27FC236}">
                  <a16:creationId xmlns:a16="http://schemas.microsoft.com/office/drawing/2014/main" id="{A6E74754-A941-CA33-5D35-1DE7360F73A3}"/>
                </a:ext>
              </a:extLst>
            </p:cNvPr>
            <p:cNvSpPr/>
            <p:nvPr/>
          </p:nvSpPr>
          <p:spPr>
            <a:xfrm>
              <a:off x="2243312" y="-315067"/>
              <a:ext cx="4499301" cy="2063880"/>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threePt" dir="t">
                <a:rot lat="0" lon="0" rev="1200000"/>
              </a:lightRig>
            </a:scene3d>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C36CEB23-2324-5412-5F54-9D576244C21E}"/>
                </a:ext>
              </a:extLst>
            </p:cNvPr>
            <p:cNvSpPr txBox="1"/>
            <p:nvPr/>
          </p:nvSpPr>
          <p:spPr>
            <a:xfrm>
              <a:off x="2344061" y="-214318"/>
              <a:ext cx="4297801" cy="1862379"/>
            </a:xfrm>
            <a:prstGeom prst="rect">
              <a:avLst/>
            </a:prstGeom>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a:r>
                <a:rPr lang="en-US" sz="2400" dirty="0">
                  <a:solidFill>
                    <a:schemeClr val="bg1"/>
                  </a:solidFill>
                  <a:effectLst>
                    <a:outerShdw blurRad="38100" dist="38100" dir="2700000" algn="tl">
                      <a:srgbClr val="000000">
                        <a:alpha val="43137"/>
                      </a:srgbClr>
                    </a:outerShdw>
                  </a:effectLst>
                </a:rPr>
                <a:t>LPU E-CONNECT</a:t>
              </a:r>
              <a:endParaRPr lang="en-US" sz="2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715113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t="15645" r="47917" b="10445"/>
          <a:stretch/>
        </p:blipFill>
        <p:spPr bwMode="auto">
          <a:xfrm>
            <a:off x="304800" y="903070"/>
            <a:ext cx="4572000" cy="3769783"/>
          </a:xfrm>
          <a:prstGeom prst="rect">
            <a:avLst/>
          </a:prstGeom>
          <a:ln>
            <a:noFill/>
          </a:ln>
          <a:extLst>
            <a:ext uri="{53640926-AAD7-44D8-BBD7-CCE9431645EC}">
              <a14:shadowObscured xmlns:a14="http://schemas.microsoft.com/office/drawing/2010/main"/>
            </a:ext>
          </a:extLst>
        </p:spPr>
      </p:pic>
      <p:pic>
        <p:nvPicPr>
          <p:cNvPr id="5" name="Graphic 4" descr="End with solid fill">
            <a:hlinkClick r:id="rId3" action="ppaction://hlinksldjump"/>
            <a:extLst>
              <a:ext uri="{FF2B5EF4-FFF2-40B4-BE49-F238E27FC236}">
                <a16:creationId xmlns:a16="http://schemas.microsoft.com/office/drawing/2014/main" id="{CF3D6242-647C-4594-B1C5-9B671328A9E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67" y="4845670"/>
            <a:ext cx="224659" cy="171450"/>
          </a:xfrm>
          <a:prstGeom prst="rect">
            <a:avLst/>
          </a:prstGeom>
          <a:effectLst>
            <a:outerShdw blurRad="50800" dist="38100" dir="2700000" algn="tl" rotWithShape="0">
              <a:prstClr val="black">
                <a:alpha val="40000"/>
              </a:prstClr>
            </a:outerShdw>
          </a:effectLst>
        </p:spPr>
      </p:pic>
      <p:pic>
        <p:nvPicPr>
          <p:cNvPr id="6" name="Graphic 5" descr="Hamburger Menu Icon with solid fill">
            <a:hlinkClick r:id="rId6" action="ppaction://hlinksldjump"/>
            <a:extLst>
              <a:ext uri="{FF2B5EF4-FFF2-40B4-BE49-F238E27FC236}">
                <a16:creationId xmlns:a16="http://schemas.microsoft.com/office/drawing/2014/main" id="{FC3BF79F-CD69-48E8-991C-F6ED38A4F866}"/>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9" name="Rectangle 8"/>
          <p:cNvSpPr>
            <a:spLocks noChangeArrowheads="1"/>
          </p:cNvSpPr>
          <p:nvPr/>
        </p:nvSpPr>
        <p:spPr bwMode="auto">
          <a:xfrm>
            <a:off x="2708034" y="-14288"/>
            <a:ext cx="27638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Left Side: My Class</a:t>
            </a:r>
          </a:p>
        </p:txBody>
      </p:sp>
      <p:sp>
        <p:nvSpPr>
          <p:cNvPr id="10" name="Rectangle 1"/>
          <p:cNvSpPr>
            <a:spLocks noChangeArrowheads="1"/>
          </p:cNvSpPr>
          <p:nvPr/>
        </p:nvSpPr>
        <p:spPr bwMode="auto">
          <a:xfrm>
            <a:off x="5181600" y="935567"/>
            <a:ext cx="35052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Char char="q"/>
              <a:tabLst/>
            </a:pPr>
            <a:r>
              <a:rPr lang="en-IN" sz="1600" b="1" dirty="0">
                <a:latin typeface="Cambria" pitchFamily="18" charset="0"/>
                <a:ea typeface="Cambria" pitchFamily="18" charset="0"/>
              </a:rPr>
              <a:t> My Class</a:t>
            </a:r>
          </a:p>
          <a:p>
            <a:pPr marL="0" marR="0" lvl="0" indent="0" algn="ctr" defTabSz="914400" rtl="0" eaLnBrk="1" fontAlgn="base" latinLnBrk="0" hangingPunct="1">
              <a:lnSpc>
                <a:spcPct val="100000"/>
              </a:lnSpc>
              <a:spcBef>
                <a:spcPct val="0"/>
              </a:spcBef>
              <a:spcAft>
                <a:spcPct val="0"/>
              </a:spcAft>
              <a:buClrTx/>
              <a:buSzTx/>
              <a:tabLst/>
            </a:pPr>
            <a:endParaRPr lang="en-IN" sz="1600" b="1" dirty="0">
              <a:latin typeface="Cambria" pitchFamily="18" charset="0"/>
              <a:ea typeface="Cambria" pitchFamily="18" charset="0"/>
            </a:endParaRPr>
          </a:p>
          <a:p>
            <a:pP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Dashboard&gt;&gt; My Class</a:t>
            </a:r>
          </a:p>
          <a:p>
            <a:pPr algn="ctr" fontAlgn="base">
              <a:spcBef>
                <a:spcPct val="0"/>
              </a:spcBef>
              <a:spcAft>
                <a:spcPct val="0"/>
              </a:spcAft>
              <a:buClrTx/>
            </a:pPr>
            <a:r>
              <a:rPr lang="en-IN" sz="1600" dirty="0">
                <a:latin typeface="Cambria" pitchFamily="18" charset="0"/>
                <a:ea typeface="Cambria" pitchFamily="18" charset="0"/>
              </a:rPr>
              <a:t>Or </a:t>
            </a:r>
          </a:p>
          <a:p>
            <a:pPr fontAlgn="base">
              <a:spcBef>
                <a:spcPct val="0"/>
              </a:spcBef>
              <a:spcAft>
                <a:spcPct val="0"/>
              </a:spcAft>
              <a:buClrTx/>
            </a:pPr>
            <a:r>
              <a:rPr lang="en-IN" sz="1600" b="1" dirty="0">
                <a:latin typeface="Cambria" pitchFamily="18" charset="0"/>
                <a:ea typeface="Cambria" pitchFamily="18" charset="0"/>
              </a:rPr>
              <a:t>Direct Link: </a:t>
            </a:r>
            <a:r>
              <a:rPr lang="en-IN" sz="1600" dirty="0">
                <a:latin typeface="Cambria" pitchFamily="18" charset="0"/>
                <a:ea typeface="Cambria" pitchFamily="18" charset="0"/>
                <a:hlinkClick r:id="rId9"/>
              </a:rPr>
              <a:t>https://myclass.lpu.in/</a:t>
            </a:r>
            <a:endParaRPr lang="en-IN" sz="1600" dirty="0">
              <a:latin typeface="Cambria" pitchFamily="18" charset="0"/>
              <a:ea typeface="Cambria" pitchFamily="18" charset="0"/>
            </a:endParaRPr>
          </a:p>
          <a:p>
            <a:pPr fontAlgn="base">
              <a:spcBef>
                <a:spcPct val="0"/>
              </a:spcBef>
              <a:spcAft>
                <a:spcPct val="0"/>
              </a:spcAft>
              <a:buClrTx/>
            </a:pPr>
            <a:r>
              <a:rPr lang="en-IN" sz="1200" i="1" dirty="0">
                <a:latin typeface="Cambria" pitchFamily="18" charset="0"/>
                <a:ea typeface="Cambria" pitchFamily="18" charset="0"/>
              </a:rPr>
              <a:t>(Log in with same username and password of LPU e-Connect) </a:t>
            </a:r>
            <a:endParaRPr lang="en-US" sz="1200" i="1" dirty="0">
              <a:latin typeface="Cambria" pitchFamily="18" charset="0"/>
              <a:ea typeface="Cambria" pitchFamily="18" charset="0"/>
            </a:endParaRPr>
          </a:p>
          <a:p>
            <a:pPr fontAlgn="base">
              <a:spcBef>
                <a:spcPct val="0"/>
              </a:spcBef>
              <a:spcAft>
                <a:spcPct val="0"/>
              </a:spcAft>
              <a:buClrTx/>
            </a:pPr>
            <a:endParaRPr lang="en-IN" sz="1600" i="1" dirty="0">
              <a:latin typeface="Cambria" pitchFamily="18" charset="0"/>
              <a:ea typeface="Cambria" pitchFamily="18" charset="0"/>
            </a:endParaRPr>
          </a:p>
          <a:p>
            <a:pPr lvl="0" fontAlgn="base">
              <a:spcBef>
                <a:spcPct val="0"/>
              </a:spcBef>
              <a:spcAft>
                <a:spcPct val="0"/>
              </a:spcAft>
              <a:buClrTx/>
              <a:buFont typeface="Wingdings" pitchFamily="2" charset="2"/>
              <a:buChar char="Ø"/>
            </a:pPr>
            <a:r>
              <a:rPr lang="en-IN" sz="1200" dirty="0">
                <a:latin typeface="Cambria" pitchFamily="18" charset="0"/>
                <a:ea typeface="Cambria" pitchFamily="18" charset="0"/>
              </a:rPr>
              <a:t>Access of My Class platform to be activated for conducting any PCP Classes/ Online workshops/ special classes for registered students.  </a:t>
            </a:r>
          </a:p>
          <a:p>
            <a:pPr lvl="0" fontAlgn="base">
              <a:spcBef>
                <a:spcPct val="0"/>
              </a:spcBef>
              <a:spcAft>
                <a:spcPct val="0"/>
              </a:spcAft>
              <a:buClrTx/>
              <a:buFont typeface="Wingdings" pitchFamily="2" charset="2"/>
              <a:buChar char="Ø"/>
            </a:pPr>
            <a:r>
              <a:rPr lang="en-IN" sz="1200" dirty="0">
                <a:latin typeface="Cambria" pitchFamily="18" charset="0"/>
                <a:ea typeface="Cambria" pitchFamily="18" charset="0"/>
              </a:rPr>
              <a:t>Schedule of online/ offline classes to be shared on LPU e-Connect under </a:t>
            </a:r>
            <a:r>
              <a:rPr lang="en-IN" sz="1200" b="1" dirty="0">
                <a:latin typeface="Cambria" pitchFamily="18" charset="0"/>
                <a:ea typeface="Cambria" pitchFamily="18" charset="0"/>
              </a:rPr>
              <a:t>“Today’s PCP Classes” </a:t>
            </a:r>
            <a:r>
              <a:rPr lang="en-IN" sz="1200" dirty="0">
                <a:latin typeface="Cambria" pitchFamily="18" charset="0"/>
                <a:ea typeface="Cambria" pitchFamily="18" charset="0"/>
              </a:rPr>
              <a:t>section of Dashboard.</a:t>
            </a:r>
          </a:p>
        </p:txBody>
      </p:sp>
      <p:sp>
        <p:nvSpPr>
          <p:cNvPr id="17" name="Rectangle: Rounded Corners 6">
            <a:extLst>
              <a:ext uri="{FF2B5EF4-FFF2-40B4-BE49-F238E27FC236}">
                <a16:creationId xmlns:a16="http://schemas.microsoft.com/office/drawing/2014/main" id="{832E9D95-E6CB-47D3-9C53-98F37DC5EC64}"/>
              </a:ext>
            </a:extLst>
          </p:cNvPr>
          <p:cNvSpPr/>
          <p:nvPr/>
        </p:nvSpPr>
        <p:spPr>
          <a:xfrm>
            <a:off x="228600" y="2038350"/>
            <a:ext cx="762000" cy="685800"/>
          </a:xfrm>
          <a:prstGeom prst="roundRect">
            <a:avLst>
              <a:gd name="adj" fmla="val 7510"/>
            </a:avLst>
          </a:prstGeom>
          <a:solidFill>
            <a:srgbClr val="FF0000">
              <a:alpha val="1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25000"/>
                </a:schemeClr>
              </a:solidFill>
            </a:endParaRPr>
          </a:p>
        </p:txBody>
      </p:sp>
      <p:sp>
        <p:nvSpPr>
          <p:cNvPr id="18" name="TextBox 17">
            <a:extLst>
              <a:ext uri="{FF2B5EF4-FFF2-40B4-BE49-F238E27FC236}">
                <a16:creationId xmlns:a16="http://schemas.microsoft.com/office/drawing/2014/main" id="{E4ECE79C-BE4E-417B-A0B5-41C82C8AA20A}"/>
              </a:ext>
            </a:extLst>
          </p:cNvPr>
          <p:cNvSpPr txBox="1"/>
          <p:nvPr/>
        </p:nvSpPr>
        <p:spPr>
          <a:xfrm>
            <a:off x="1143000" y="1581150"/>
            <a:ext cx="3810000" cy="346247"/>
          </a:xfrm>
          <a:prstGeom prst="rect">
            <a:avLst/>
          </a:prstGeom>
          <a:noFill/>
          <a:ln>
            <a:solidFill>
              <a:srgbClr val="FF0000"/>
            </a:solidFill>
            <a:prstDash val="dashDot"/>
          </a:ln>
        </p:spPr>
        <p:txBody>
          <a:bodyPr wrap="square" lIns="68568" tIns="34289" rIns="68568" bIns="34289" rtlCol="0">
            <a:spAutoFit/>
          </a:bodyPr>
          <a:lstStyle/>
          <a:p>
            <a:r>
              <a:rPr lang="en-US" sz="1800"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Link to access  My Class (Live class)</a:t>
            </a:r>
          </a:p>
        </p:txBody>
      </p:sp>
      <p:cxnSp>
        <p:nvCxnSpPr>
          <p:cNvPr id="19" name="Straight Arrow Connector 18"/>
          <p:cNvCxnSpPr>
            <a:stCxn id="18" idx="1"/>
          </p:cNvCxnSpPr>
          <p:nvPr/>
        </p:nvCxnSpPr>
        <p:spPr>
          <a:xfrm rot="10800000" flipV="1">
            <a:off x="838200" y="1754274"/>
            <a:ext cx="304800" cy="2840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6154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t="15441" r="45023" b="11062"/>
          <a:stretch/>
        </p:blipFill>
        <p:spPr bwMode="auto">
          <a:xfrm>
            <a:off x="269554" y="1023937"/>
            <a:ext cx="4524375" cy="3400425"/>
          </a:xfrm>
          <a:prstGeom prst="rect">
            <a:avLst/>
          </a:prstGeom>
          <a:ln>
            <a:noFill/>
          </a:ln>
          <a:extLst>
            <a:ext uri="{53640926-AAD7-44D8-BBD7-CCE9431645EC}">
              <a14:shadowObscured xmlns:a14="http://schemas.microsoft.com/office/drawing/2010/main"/>
            </a:ext>
          </a:extLst>
        </p:spPr>
      </p:pic>
      <p:sp>
        <p:nvSpPr>
          <p:cNvPr id="9" name="Rectangle 8"/>
          <p:cNvSpPr>
            <a:spLocks noChangeArrowheads="1"/>
          </p:cNvSpPr>
          <p:nvPr/>
        </p:nvSpPr>
        <p:spPr bwMode="auto">
          <a:xfrm>
            <a:off x="2504455" y="-14288"/>
            <a:ext cx="3738524"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Left Side: Chat (LPU Live)</a:t>
            </a:r>
          </a:p>
        </p:txBody>
      </p:sp>
      <p:sp>
        <p:nvSpPr>
          <p:cNvPr id="10" name="Rectangle 1"/>
          <p:cNvSpPr>
            <a:spLocks noChangeArrowheads="1"/>
          </p:cNvSpPr>
          <p:nvPr/>
        </p:nvSpPr>
        <p:spPr bwMode="auto">
          <a:xfrm>
            <a:off x="5181600" y="458449"/>
            <a:ext cx="3505200" cy="43550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Char char="q"/>
              <a:tabLst/>
            </a:pPr>
            <a:r>
              <a:rPr lang="en-IN" sz="1600" b="1" dirty="0">
                <a:latin typeface="Cambria" pitchFamily="18" charset="0"/>
                <a:ea typeface="Cambria" pitchFamily="18" charset="0"/>
              </a:rPr>
              <a:t>Chat (LPU Live)</a:t>
            </a:r>
          </a:p>
          <a:p>
            <a:pPr marL="0" marR="0" lvl="0" indent="0" algn="ctr" defTabSz="914400" rtl="0" eaLnBrk="1" fontAlgn="base" latinLnBrk="0" hangingPunct="1">
              <a:lnSpc>
                <a:spcPct val="100000"/>
              </a:lnSpc>
              <a:spcBef>
                <a:spcPct val="0"/>
              </a:spcBef>
              <a:spcAft>
                <a:spcPct val="0"/>
              </a:spcAft>
              <a:buClrTx/>
              <a:buSzTx/>
              <a:buFont typeface="Wingdings" pitchFamily="2" charset="2"/>
              <a:buChar char="q"/>
              <a:tabLst/>
            </a:pPr>
            <a:endParaRPr lang="en-IN" sz="1600" b="1" dirty="0">
              <a:latin typeface="Cambria" pitchFamily="18" charset="0"/>
              <a:ea typeface="Cambria" pitchFamily="18" charset="0"/>
            </a:endParaRPr>
          </a:p>
          <a:p>
            <a:pP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Dashboard&gt;&gt; Chat</a:t>
            </a:r>
          </a:p>
          <a:p>
            <a:pPr algn="ctr" fontAlgn="base">
              <a:spcBef>
                <a:spcPct val="0"/>
              </a:spcBef>
              <a:spcAft>
                <a:spcPct val="0"/>
              </a:spcAft>
              <a:buClrTx/>
            </a:pPr>
            <a:r>
              <a:rPr lang="en-IN" sz="1600" dirty="0">
                <a:latin typeface="Cambria" pitchFamily="18" charset="0"/>
                <a:ea typeface="Cambria" pitchFamily="18" charset="0"/>
              </a:rPr>
              <a:t>Or </a:t>
            </a:r>
          </a:p>
          <a:p>
            <a:pPr fontAlgn="base">
              <a:lnSpc>
                <a:spcPct val="150000"/>
              </a:lnSpc>
              <a:spcBef>
                <a:spcPct val="0"/>
              </a:spcBef>
              <a:spcAft>
                <a:spcPct val="0"/>
              </a:spcAft>
              <a:buClrTx/>
            </a:pPr>
            <a:r>
              <a:rPr lang="en-IN" sz="1600" b="1" dirty="0">
                <a:latin typeface="Cambria" pitchFamily="18" charset="0"/>
                <a:ea typeface="Cambria" pitchFamily="18" charset="0"/>
              </a:rPr>
              <a:t>Direct Link: </a:t>
            </a:r>
            <a:r>
              <a:rPr lang="en-IN" sz="1600" dirty="0">
                <a:latin typeface="Cambria" pitchFamily="18" charset="0"/>
                <a:ea typeface="Cambria" pitchFamily="18" charset="0"/>
              </a:rPr>
              <a:t>https://lpulive.lpu.in/</a:t>
            </a:r>
          </a:p>
          <a:p>
            <a:pPr fontAlgn="base">
              <a:lnSpc>
                <a:spcPct val="150000"/>
              </a:lnSpc>
              <a:spcBef>
                <a:spcPct val="0"/>
              </a:spcBef>
              <a:spcAft>
                <a:spcPct val="0"/>
              </a:spcAft>
              <a:buClrTx/>
            </a:pPr>
            <a:r>
              <a:rPr lang="en-IN" i="1" dirty="0">
                <a:latin typeface="Cambria" pitchFamily="18" charset="0"/>
                <a:ea typeface="Cambria" pitchFamily="18" charset="0"/>
              </a:rPr>
              <a:t>(Log in with same username and password of LPU e-Connect) </a:t>
            </a:r>
            <a:endParaRPr lang="en-US" i="1" dirty="0">
              <a:latin typeface="Cambria" pitchFamily="18" charset="0"/>
              <a:ea typeface="Cambria" pitchFamily="18" charset="0"/>
            </a:endParaRPr>
          </a:p>
          <a:p>
            <a:pPr lvl="0" fontAlgn="base">
              <a:lnSpc>
                <a:spcPct val="150000"/>
              </a:lnSpc>
              <a:spcBef>
                <a:spcPct val="0"/>
              </a:spcBef>
              <a:spcAft>
                <a:spcPct val="0"/>
              </a:spcAft>
              <a:buClrTx/>
              <a:buFont typeface="Wingdings" pitchFamily="2" charset="2"/>
              <a:buChar char="Ø"/>
            </a:pPr>
            <a:r>
              <a:rPr lang="en-US" dirty="0">
                <a:latin typeface="Cambria" pitchFamily="18" charset="0"/>
                <a:ea typeface="Cambria" pitchFamily="18" charset="0"/>
              </a:rPr>
              <a:t>Student can interact with fellow students and with faculty on the basis of  allotted sections. The Platform allows users to share all type of files (</a:t>
            </a:r>
            <a:r>
              <a:rPr lang="en-US" dirty="0" err="1">
                <a:latin typeface="Cambria" pitchFamily="18" charset="0"/>
                <a:ea typeface="Cambria" pitchFamily="18" charset="0"/>
              </a:rPr>
              <a:t>pdf</a:t>
            </a:r>
            <a:r>
              <a:rPr lang="en-US" dirty="0">
                <a:latin typeface="Cambria" pitchFamily="18" charset="0"/>
                <a:ea typeface="Cambria" pitchFamily="18" charset="0"/>
              </a:rPr>
              <a:t>, images, audio, video etc).</a:t>
            </a:r>
          </a:p>
          <a:p>
            <a:pPr lvl="0" fontAlgn="base">
              <a:lnSpc>
                <a:spcPct val="150000"/>
              </a:lnSpc>
              <a:spcBef>
                <a:spcPct val="0"/>
              </a:spcBef>
              <a:spcAft>
                <a:spcPct val="0"/>
              </a:spcAft>
              <a:buClrTx/>
              <a:buFont typeface="Wingdings" pitchFamily="2" charset="2"/>
              <a:buChar char="Ø"/>
            </a:pPr>
            <a:r>
              <a:rPr lang="en-IN" dirty="0">
                <a:solidFill>
                  <a:srgbClr val="FF0000"/>
                </a:solidFill>
                <a:latin typeface="Cambria" pitchFamily="18" charset="0"/>
                <a:ea typeface="Cambria" pitchFamily="18" charset="0"/>
              </a:rPr>
              <a:t>Note: Platform to be used for academic interactions only  during PCP classes.</a:t>
            </a:r>
            <a:endParaRPr lang="en-US" dirty="0">
              <a:solidFill>
                <a:srgbClr val="FF0000"/>
              </a:solidFill>
              <a:latin typeface="Cambria" pitchFamily="18" charset="0"/>
              <a:ea typeface="Cambria" pitchFamily="18" charset="0"/>
            </a:endParaRPr>
          </a:p>
        </p:txBody>
      </p:sp>
      <p:grpSp>
        <p:nvGrpSpPr>
          <p:cNvPr id="5" name="Group 4"/>
          <p:cNvGrpSpPr/>
          <p:nvPr/>
        </p:nvGrpSpPr>
        <p:grpSpPr>
          <a:xfrm>
            <a:off x="228600" y="2724150"/>
            <a:ext cx="4197671" cy="782724"/>
            <a:chOff x="228600" y="2724150"/>
            <a:chExt cx="4197671" cy="782724"/>
          </a:xfrm>
        </p:grpSpPr>
        <p:sp>
          <p:nvSpPr>
            <p:cNvPr id="12" name="Rectangle: Rounded Corners 6">
              <a:extLst>
                <a:ext uri="{FF2B5EF4-FFF2-40B4-BE49-F238E27FC236}">
                  <a16:creationId xmlns:a16="http://schemas.microsoft.com/office/drawing/2014/main" id="{832E9D95-E6CB-47D3-9C53-98F37DC5EC64}"/>
                </a:ext>
              </a:extLst>
            </p:cNvPr>
            <p:cNvSpPr/>
            <p:nvPr/>
          </p:nvSpPr>
          <p:spPr>
            <a:xfrm>
              <a:off x="228600" y="2724150"/>
              <a:ext cx="762000" cy="609600"/>
            </a:xfrm>
            <a:prstGeom prst="roundRect">
              <a:avLst>
                <a:gd name="adj" fmla="val 7510"/>
              </a:avLst>
            </a:prstGeom>
            <a:solidFill>
              <a:srgbClr val="FF0000">
                <a:alpha val="1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25000"/>
                  </a:schemeClr>
                </a:solidFill>
              </a:endParaRPr>
            </a:p>
          </p:txBody>
        </p:sp>
        <p:sp>
          <p:nvSpPr>
            <p:cNvPr id="14" name="TextBox 13">
              <a:extLst>
                <a:ext uri="{FF2B5EF4-FFF2-40B4-BE49-F238E27FC236}">
                  <a16:creationId xmlns:a16="http://schemas.microsoft.com/office/drawing/2014/main" id="{E4ECE79C-BE4E-417B-A0B5-41C82C8AA20A}"/>
                </a:ext>
              </a:extLst>
            </p:cNvPr>
            <p:cNvSpPr txBox="1"/>
            <p:nvPr/>
          </p:nvSpPr>
          <p:spPr>
            <a:xfrm>
              <a:off x="1378271" y="3160625"/>
              <a:ext cx="3048000" cy="346249"/>
            </a:xfrm>
            <a:prstGeom prst="rect">
              <a:avLst/>
            </a:prstGeom>
            <a:solidFill>
              <a:schemeClr val="bg1"/>
            </a:solidFill>
            <a:ln>
              <a:solidFill>
                <a:srgbClr val="FF0000"/>
              </a:solidFill>
              <a:prstDash val="dashDot"/>
            </a:ln>
          </p:spPr>
          <p:txBody>
            <a:bodyPr wrap="square" lIns="68568" tIns="34289" rIns="68568" bIns="34289" rtlCol="0">
              <a:spAutoFit/>
            </a:bodyPr>
            <a:lstStyle/>
            <a:p>
              <a:r>
                <a:rPr lang="en-US" sz="1800"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Link to access LPU Live chat</a:t>
              </a:r>
            </a:p>
          </p:txBody>
        </p:sp>
        <p:cxnSp>
          <p:nvCxnSpPr>
            <p:cNvPr id="15" name="Straight Arrow Connector 14"/>
            <p:cNvCxnSpPr>
              <a:stCxn id="14" idx="1"/>
            </p:cNvCxnSpPr>
            <p:nvPr/>
          </p:nvCxnSpPr>
          <p:spPr>
            <a:xfrm flipH="1" flipV="1">
              <a:off x="1031554" y="3028950"/>
              <a:ext cx="346717"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96154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t="15646" r="57523" b="11680"/>
          <a:stretch/>
        </p:blipFill>
        <p:spPr bwMode="auto">
          <a:xfrm>
            <a:off x="150212" y="522352"/>
            <a:ext cx="4421788" cy="4106798"/>
          </a:xfrm>
          <a:prstGeom prst="rect">
            <a:avLst/>
          </a:prstGeom>
          <a:ln>
            <a:noFill/>
          </a:ln>
          <a:extLst>
            <a:ext uri="{53640926-AAD7-44D8-BBD7-CCE9431645EC}">
              <a14:shadowObscured xmlns:a14="http://schemas.microsoft.com/office/drawing/2010/main"/>
            </a:ext>
          </a:extLst>
        </p:spPr>
      </p:pic>
      <p:sp>
        <p:nvSpPr>
          <p:cNvPr id="9" name="Rectangle 8"/>
          <p:cNvSpPr>
            <a:spLocks noChangeArrowheads="1"/>
          </p:cNvSpPr>
          <p:nvPr/>
        </p:nvSpPr>
        <p:spPr bwMode="auto">
          <a:xfrm>
            <a:off x="2260000" y="-14288"/>
            <a:ext cx="422743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Left Side: Online Assessment</a:t>
            </a:r>
          </a:p>
        </p:txBody>
      </p:sp>
      <p:sp>
        <p:nvSpPr>
          <p:cNvPr id="10" name="Rectangle 1"/>
          <p:cNvSpPr>
            <a:spLocks noChangeArrowheads="1"/>
          </p:cNvSpPr>
          <p:nvPr/>
        </p:nvSpPr>
        <p:spPr bwMode="auto">
          <a:xfrm>
            <a:off x="5181600" y="856045"/>
            <a:ext cx="3505200" cy="3945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buClrTx/>
              <a:buFont typeface="Wingdings" pitchFamily="2" charset="2"/>
              <a:buChar char="q"/>
            </a:pPr>
            <a:r>
              <a:rPr lang="en-IN" sz="1600" b="1" dirty="0">
                <a:latin typeface="Cambria" pitchFamily="18" charset="0"/>
                <a:ea typeface="Cambria" pitchFamily="18" charset="0"/>
              </a:rPr>
              <a:t>Online Assessment</a:t>
            </a:r>
          </a:p>
          <a:p>
            <a:pPr lvl="0" algn="ctr" fontAlgn="base">
              <a:spcBef>
                <a:spcPct val="0"/>
              </a:spcBef>
              <a:spcAft>
                <a:spcPct val="0"/>
              </a:spcAft>
              <a:buClrTx/>
            </a:pPr>
            <a:endParaRPr lang="en-IN" sz="1000" b="1" dirty="0">
              <a:latin typeface="Cambria" pitchFamily="18" charset="0"/>
              <a:ea typeface="Cambria" pitchFamily="18" charset="0"/>
            </a:endParaRPr>
          </a:p>
          <a:p>
            <a:pP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 &gt;&gt; Online Assessment</a:t>
            </a:r>
          </a:p>
          <a:p>
            <a:pPr algn="ctr" fontAlgn="base">
              <a:spcBef>
                <a:spcPct val="0"/>
              </a:spcBef>
              <a:spcAft>
                <a:spcPct val="0"/>
              </a:spcAft>
              <a:buClrTx/>
            </a:pPr>
            <a:r>
              <a:rPr lang="en-IN" sz="1600" dirty="0">
                <a:latin typeface="Cambria" pitchFamily="18" charset="0"/>
                <a:ea typeface="Cambria" pitchFamily="18" charset="0"/>
              </a:rPr>
              <a:t>Or </a:t>
            </a:r>
          </a:p>
          <a:p>
            <a:pPr fontAlgn="base">
              <a:spcBef>
                <a:spcPct val="0"/>
              </a:spcBef>
              <a:spcAft>
                <a:spcPct val="0"/>
              </a:spcAft>
              <a:buClrTx/>
            </a:pPr>
            <a:r>
              <a:rPr lang="en-IN" sz="1600" b="1" dirty="0">
                <a:latin typeface="Cambria" pitchFamily="18" charset="0"/>
                <a:ea typeface="Cambria" pitchFamily="18" charset="0"/>
              </a:rPr>
              <a:t>Direct Link: </a:t>
            </a:r>
            <a:r>
              <a:rPr lang="en-IN" sz="1600" dirty="0">
                <a:latin typeface="Cambria" pitchFamily="18" charset="0"/>
                <a:ea typeface="Cambria" pitchFamily="18" charset="0"/>
              </a:rPr>
              <a:t>https://oas.lpu.in</a:t>
            </a:r>
          </a:p>
          <a:p>
            <a:pPr fontAlgn="base">
              <a:spcBef>
                <a:spcPct val="0"/>
              </a:spcBef>
              <a:spcAft>
                <a:spcPct val="0"/>
              </a:spcAft>
              <a:buClrTx/>
            </a:pPr>
            <a:r>
              <a:rPr lang="en-IN" i="1" dirty="0">
                <a:latin typeface="Cambria" pitchFamily="18" charset="0"/>
                <a:ea typeface="Cambria" pitchFamily="18" charset="0"/>
              </a:rPr>
              <a:t>(Log in with same username and password of LPU e-Connect) </a:t>
            </a:r>
          </a:p>
          <a:p>
            <a:pPr fontAlgn="base">
              <a:spcBef>
                <a:spcPct val="0"/>
              </a:spcBef>
              <a:spcAft>
                <a:spcPct val="0"/>
              </a:spcAft>
              <a:buClrTx/>
            </a:pPr>
            <a:endParaRPr lang="en-US" sz="900" i="1" dirty="0">
              <a:latin typeface="Cambria" pitchFamily="18" charset="0"/>
              <a:ea typeface="Cambria" pitchFamily="18" charset="0"/>
            </a:endParaRPr>
          </a:p>
          <a:p>
            <a:pPr fontAlgn="base">
              <a:lnSpc>
                <a:spcPct val="150000"/>
              </a:lnSpc>
              <a:spcBef>
                <a:spcPct val="0"/>
              </a:spcBef>
              <a:spcAft>
                <a:spcPct val="0"/>
              </a:spcAft>
              <a:buClrTx/>
              <a:buFont typeface="Wingdings" pitchFamily="2" charset="2"/>
              <a:buChar char="Ø"/>
            </a:pPr>
            <a:r>
              <a:rPr lang="en-IN" dirty="0">
                <a:latin typeface="Cambria" pitchFamily="18" charset="0"/>
                <a:ea typeface="Cambria" pitchFamily="18" charset="0"/>
              </a:rPr>
              <a:t>Online Assessment System (OAS): An Online </a:t>
            </a:r>
            <a:r>
              <a:rPr lang="en-IN" b="1" dirty="0">
                <a:solidFill>
                  <a:srgbClr val="FF0000"/>
                </a:solidFill>
                <a:latin typeface="Cambria" pitchFamily="18" charset="0"/>
                <a:ea typeface="Cambria" pitchFamily="18" charset="0"/>
              </a:rPr>
              <a:t>platform to conduct various kind online tests </a:t>
            </a:r>
            <a:r>
              <a:rPr lang="en-IN" dirty="0">
                <a:latin typeface="Cambria" pitchFamily="18" charset="0"/>
                <a:ea typeface="Cambria" pitchFamily="18" charset="0"/>
              </a:rPr>
              <a:t>using specially designed question pool incorporated automated designing of test with auto calculation of result.</a:t>
            </a:r>
            <a:endParaRPr lang="en-US" b="1" i="1" dirty="0">
              <a:solidFill>
                <a:srgbClr val="FF0000"/>
              </a:solidFill>
              <a:latin typeface="Cambria" pitchFamily="18" charset="0"/>
              <a:ea typeface="Cambria" pitchFamily="18" charset="0"/>
            </a:endParaRPr>
          </a:p>
        </p:txBody>
      </p:sp>
      <p:grpSp>
        <p:nvGrpSpPr>
          <p:cNvPr id="4" name="Group 3"/>
          <p:cNvGrpSpPr/>
          <p:nvPr/>
        </p:nvGrpSpPr>
        <p:grpSpPr>
          <a:xfrm>
            <a:off x="152400" y="3276600"/>
            <a:ext cx="4221319" cy="1352550"/>
            <a:chOff x="152400" y="3257550"/>
            <a:chExt cx="4221319" cy="1352550"/>
          </a:xfrm>
        </p:grpSpPr>
        <p:sp>
          <p:nvSpPr>
            <p:cNvPr id="16" name="Rectangle: Rounded Corners 6">
              <a:extLst>
                <a:ext uri="{FF2B5EF4-FFF2-40B4-BE49-F238E27FC236}">
                  <a16:creationId xmlns:a16="http://schemas.microsoft.com/office/drawing/2014/main" id="{832E9D95-E6CB-47D3-9C53-98F37DC5EC64}"/>
                </a:ext>
              </a:extLst>
            </p:cNvPr>
            <p:cNvSpPr/>
            <p:nvPr/>
          </p:nvSpPr>
          <p:spPr>
            <a:xfrm>
              <a:off x="152400" y="3257550"/>
              <a:ext cx="762000" cy="685800"/>
            </a:xfrm>
            <a:prstGeom prst="roundRect">
              <a:avLst>
                <a:gd name="adj" fmla="val 7510"/>
              </a:avLst>
            </a:prstGeom>
            <a:solidFill>
              <a:srgbClr val="FF0000">
                <a:alpha val="1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25000"/>
                  </a:schemeClr>
                </a:solidFill>
              </a:endParaRPr>
            </a:p>
          </p:txBody>
        </p:sp>
        <p:sp>
          <p:nvSpPr>
            <p:cNvPr id="17" name="TextBox 16">
              <a:extLst>
                <a:ext uri="{FF2B5EF4-FFF2-40B4-BE49-F238E27FC236}">
                  <a16:creationId xmlns:a16="http://schemas.microsoft.com/office/drawing/2014/main" id="{E4ECE79C-BE4E-417B-A0B5-41C82C8AA20A}"/>
                </a:ext>
              </a:extLst>
            </p:cNvPr>
            <p:cNvSpPr txBox="1"/>
            <p:nvPr/>
          </p:nvSpPr>
          <p:spPr>
            <a:xfrm>
              <a:off x="1325719" y="4263853"/>
              <a:ext cx="3048000" cy="346247"/>
            </a:xfrm>
            <a:prstGeom prst="rect">
              <a:avLst/>
            </a:prstGeom>
            <a:noFill/>
            <a:ln>
              <a:solidFill>
                <a:srgbClr val="FF0000"/>
              </a:solidFill>
              <a:prstDash val="dashDot"/>
            </a:ln>
          </p:spPr>
          <p:txBody>
            <a:bodyPr wrap="square" lIns="68568" tIns="34289" rIns="68568" bIns="34289" rtlCol="0">
              <a:spAutoFit/>
            </a:bodyPr>
            <a:lstStyle/>
            <a:p>
              <a:r>
                <a:rPr lang="en-US" sz="1800"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Link to Online Assessment</a:t>
              </a:r>
            </a:p>
          </p:txBody>
        </p:sp>
        <p:cxnSp>
          <p:nvCxnSpPr>
            <p:cNvPr id="18" name="Straight Arrow Connector 17"/>
            <p:cNvCxnSpPr/>
            <p:nvPr/>
          </p:nvCxnSpPr>
          <p:spPr>
            <a:xfrm flipH="1" flipV="1">
              <a:off x="914400" y="3943350"/>
              <a:ext cx="411320" cy="3205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96154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t="16265" r="48148" b="12297"/>
          <a:stretch/>
        </p:blipFill>
        <p:spPr bwMode="auto">
          <a:xfrm>
            <a:off x="142538" y="890297"/>
            <a:ext cx="4810461" cy="3891253"/>
          </a:xfrm>
          <a:prstGeom prst="rect">
            <a:avLst/>
          </a:prstGeom>
          <a:ln>
            <a:noFill/>
          </a:ln>
          <a:extLst>
            <a:ext uri="{53640926-AAD7-44D8-BBD7-CCE9431645EC}">
              <a14:shadowObscured xmlns:a14="http://schemas.microsoft.com/office/drawing/2010/main"/>
            </a:ext>
          </a:extLst>
        </p:spPr>
      </p:pic>
      <p:sp>
        <p:nvSpPr>
          <p:cNvPr id="9" name="Rectangle 8"/>
          <p:cNvSpPr>
            <a:spLocks noChangeArrowheads="1"/>
          </p:cNvSpPr>
          <p:nvPr/>
        </p:nvSpPr>
        <p:spPr bwMode="auto">
          <a:xfrm>
            <a:off x="3206574" y="-14288"/>
            <a:ext cx="235833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Left Side: Event</a:t>
            </a:r>
          </a:p>
        </p:txBody>
      </p:sp>
      <p:sp>
        <p:nvSpPr>
          <p:cNvPr id="10" name="Rectangle 1"/>
          <p:cNvSpPr>
            <a:spLocks noChangeArrowheads="1"/>
          </p:cNvSpPr>
          <p:nvPr/>
        </p:nvSpPr>
        <p:spPr bwMode="auto">
          <a:xfrm>
            <a:off x="5181600" y="771627"/>
            <a:ext cx="3828926" cy="33547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pPr>
            <a:endParaRPr lang="en-IN" sz="1600" b="1" dirty="0">
              <a:latin typeface="Cambria" pitchFamily="18" charset="0"/>
              <a:ea typeface="Cambria" pitchFamily="18" charset="0"/>
            </a:endParaRPr>
          </a:p>
          <a:p>
            <a:pPr algn="ctr" fontAlgn="base">
              <a:spcBef>
                <a:spcPct val="0"/>
              </a:spcBef>
              <a:spcAft>
                <a:spcPct val="0"/>
              </a:spcAft>
              <a:buClrTx/>
              <a:buFont typeface="Wingdings" pitchFamily="2" charset="2"/>
              <a:buChar char="q"/>
            </a:pPr>
            <a:r>
              <a:rPr lang="en-IN" sz="1600" b="1" dirty="0">
                <a:latin typeface="Cambria" pitchFamily="18" charset="0"/>
                <a:ea typeface="Cambria" pitchFamily="18" charset="0"/>
              </a:rPr>
              <a:t> Event: </a:t>
            </a:r>
          </a:p>
          <a:p>
            <a:pPr algn="ctr" fontAlgn="base">
              <a:spcBef>
                <a:spcPct val="0"/>
              </a:spcBef>
              <a:spcAft>
                <a:spcPct val="0"/>
              </a:spcAft>
              <a:buClrTx/>
            </a:pPr>
            <a:endParaRPr lang="en-IN" sz="1600" b="1" dirty="0">
              <a:latin typeface="Cambria" pitchFamily="18" charset="0"/>
              <a:ea typeface="Cambria" pitchFamily="18" charset="0"/>
            </a:endParaRPr>
          </a:p>
          <a:p>
            <a:pPr fontAlgn="base">
              <a:spcBef>
                <a:spcPct val="0"/>
              </a:spcBef>
              <a:spcAft>
                <a:spcPct val="0"/>
              </a:spcAft>
              <a:buClrTx/>
            </a:pPr>
            <a:r>
              <a:rPr lang="en-US" sz="1600" b="1" dirty="0">
                <a:solidFill>
                  <a:schemeClr val="tx1"/>
                </a:solidFill>
                <a:latin typeface="Cambria" pitchFamily="18" charset="0"/>
                <a:ea typeface="Cambria" pitchFamily="18" charset="0"/>
              </a:rPr>
              <a:t>Navigation: </a:t>
            </a:r>
            <a:r>
              <a:rPr lang="en-US" sz="1600" dirty="0">
                <a:solidFill>
                  <a:schemeClr val="tx1"/>
                </a:solidFill>
                <a:latin typeface="Cambria" pitchFamily="18" charset="0"/>
                <a:ea typeface="Cambria" pitchFamily="18" charset="0"/>
              </a:rPr>
              <a:t>Dashboard&gt;&gt; Event</a:t>
            </a:r>
          </a:p>
          <a:p>
            <a:pPr fontAlgn="base">
              <a:spcBef>
                <a:spcPct val="0"/>
              </a:spcBef>
              <a:spcAft>
                <a:spcPct val="0"/>
              </a:spcAft>
              <a:buClrTx/>
            </a:pPr>
            <a:endParaRPr lang="en-IN" sz="1600" b="1" dirty="0">
              <a:solidFill>
                <a:schemeClr val="tx1"/>
              </a:solidFill>
              <a:latin typeface="Cambria" pitchFamily="18" charset="0"/>
              <a:ea typeface="Cambria" pitchFamily="18" charset="0"/>
            </a:endParaRPr>
          </a:p>
          <a:p>
            <a:pPr fontAlgn="base">
              <a:spcBef>
                <a:spcPct val="0"/>
              </a:spcBef>
              <a:spcAft>
                <a:spcPct val="0"/>
              </a:spcAft>
              <a:buClrTx/>
            </a:pPr>
            <a:r>
              <a:rPr lang="en-IN" sz="1600" b="1" dirty="0">
                <a:solidFill>
                  <a:schemeClr val="tx1"/>
                </a:solidFill>
                <a:latin typeface="Cambria" pitchFamily="18" charset="0"/>
                <a:ea typeface="Cambria" pitchFamily="18" charset="0"/>
              </a:rPr>
              <a:t>Or</a:t>
            </a:r>
          </a:p>
          <a:p>
            <a:pPr fontAlgn="base">
              <a:spcBef>
                <a:spcPct val="0"/>
              </a:spcBef>
              <a:spcAft>
                <a:spcPct val="0"/>
              </a:spcAft>
              <a:buClrTx/>
            </a:pPr>
            <a:r>
              <a:rPr lang="en-IN" sz="1600" b="1" dirty="0">
                <a:latin typeface="Cambria" pitchFamily="18" charset="0"/>
                <a:ea typeface="Cambria" pitchFamily="18" charset="0"/>
              </a:rPr>
              <a:t>Direct Link: </a:t>
            </a:r>
            <a:r>
              <a:rPr lang="en-IN" dirty="0">
                <a:latin typeface="Cambria" pitchFamily="18" charset="0"/>
                <a:ea typeface="Cambria" pitchFamily="18" charset="0"/>
              </a:rPr>
              <a:t>https://www.lpude.in/academics/workshop-seminar.aspx</a:t>
            </a:r>
            <a:endParaRPr lang="en-IN" sz="1600" dirty="0">
              <a:latin typeface="Cambria" pitchFamily="18" charset="0"/>
              <a:ea typeface="Cambria" pitchFamily="18" charset="0"/>
            </a:endParaRPr>
          </a:p>
          <a:p>
            <a:pPr lvl="0" fontAlgn="base">
              <a:spcBef>
                <a:spcPct val="0"/>
              </a:spcBef>
              <a:spcAft>
                <a:spcPct val="0"/>
              </a:spcAft>
              <a:buClrTx/>
            </a:pPr>
            <a:endParaRPr lang="en-IN" sz="1600" b="1" dirty="0">
              <a:solidFill>
                <a:schemeClr val="tx1"/>
              </a:solidFill>
              <a:latin typeface="Cambria" pitchFamily="18" charset="0"/>
              <a:ea typeface="Cambria" pitchFamily="18" charset="0"/>
            </a:endParaRPr>
          </a:p>
          <a:p>
            <a:pPr lvl="0" algn="just" fontAlgn="base">
              <a:spcBef>
                <a:spcPct val="0"/>
              </a:spcBef>
              <a:spcAft>
                <a:spcPct val="0"/>
              </a:spcAft>
              <a:buClrTx/>
              <a:buFont typeface="Wingdings" pitchFamily="2" charset="2"/>
              <a:buChar char="Ø"/>
            </a:pPr>
            <a:r>
              <a:rPr lang="en-IN" dirty="0">
                <a:solidFill>
                  <a:schemeClr val="tx1"/>
                </a:solidFill>
                <a:latin typeface="Cambria" pitchFamily="18" charset="0"/>
                <a:ea typeface="Cambria" pitchFamily="18" charset="0"/>
              </a:rPr>
              <a:t> Provides the information and provision to register for participating various events/ workshops being organized by University from time to time</a:t>
            </a:r>
            <a:endParaRPr lang="en-US" dirty="0">
              <a:solidFill>
                <a:schemeClr val="tx1"/>
              </a:solidFill>
              <a:latin typeface="Cambria" pitchFamily="18" charset="0"/>
              <a:ea typeface="Cambria" pitchFamily="18" charset="0"/>
            </a:endParaRPr>
          </a:p>
        </p:txBody>
      </p:sp>
      <p:grpSp>
        <p:nvGrpSpPr>
          <p:cNvPr id="2" name="Group 1"/>
          <p:cNvGrpSpPr/>
          <p:nvPr/>
        </p:nvGrpSpPr>
        <p:grpSpPr>
          <a:xfrm>
            <a:off x="152400" y="3333750"/>
            <a:ext cx="4114800" cy="1478442"/>
            <a:chOff x="152400" y="3333750"/>
            <a:chExt cx="4114800" cy="1478442"/>
          </a:xfrm>
        </p:grpSpPr>
        <p:sp>
          <p:nvSpPr>
            <p:cNvPr id="12" name="Rectangle: Rounded Corners 6">
              <a:extLst>
                <a:ext uri="{FF2B5EF4-FFF2-40B4-BE49-F238E27FC236}">
                  <a16:creationId xmlns:a16="http://schemas.microsoft.com/office/drawing/2014/main" id="{832E9D95-E6CB-47D3-9C53-98F37DC5EC64}"/>
                </a:ext>
              </a:extLst>
            </p:cNvPr>
            <p:cNvSpPr/>
            <p:nvPr/>
          </p:nvSpPr>
          <p:spPr>
            <a:xfrm>
              <a:off x="152400" y="4126392"/>
              <a:ext cx="685800" cy="685800"/>
            </a:xfrm>
            <a:prstGeom prst="roundRect">
              <a:avLst>
                <a:gd name="adj" fmla="val 7510"/>
              </a:avLst>
            </a:prstGeom>
            <a:solidFill>
              <a:srgbClr val="FF0000">
                <a:alpha val="1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25000"/>
                  </a:schemeClr>
                </a:solidFill>
              </a:endParaRPr>
            </a:p>
          </p:txBody>
        </p:sp>
        <p:sp>
          <p:nvSpPr>
            <p:cNvPr id="14" name="TextBox 13">
              <a:extLst>
                <a:ext uri="{FF2B5EF4-FFF2-40B4-BE49-F238E27FC236}">
                  <a16:creationId xmlns:a16="http://schemas.microsoft.com/office/drawing/2014/main" id="{E4ECE79C-BE4E-417B-A0B5-41C82C8AA20A}"/>
                </a:ext>
              </a:extLst>
            </p:cNvPr>
            <p:cNvSpPr txBox="1"/>
            <p:nvPr/>
          </p:nvSpPr>
          <p:spPr>
            <a:xfrm>
              <a:off x="1219200" y="3333750"/>
              <a:ext cx="3048000" cy="623246"/>
            </a:xfrm>
            <a:prstGeom prst="rect">
              <a:avLst/>
            </a:prstGeom>
            <a:solidFill>
              <a:schemeClr val="bg1"/>
            </a:solidFill>
            <a:ln>
              <a:solidFill>
                <a:srgbClr val="FF0000"/>
              </a:solidFill>
              <a:prstDash val="dashDot"/>
            </a:ln>
          </p:spPr>
          <p:txBody>
            <a:bodyPr wrap="square" lIns="68568" tIns="34289" rIns="68568" bIns="34289" rtlCol="0">
              <a:spAutoFit/>
            </a:bodyPr>
            <a:lstStyle/>
            <a:p>
              <a:r>
                <a:rPr lang="en-US" sz="1800"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Link to view and register for Events</a:t>
              </a:r>
            </a:p>
          </p:txBody>
        </p:sp>
        <p:cxnSp>
          <p:nvCxnSpPr>
            <p:cNvPr id="15" name="Straight Arrow Connector 14"/>
            <p:cNvCxnSpPr/>
            <p:nvPr/>
          </p:nvCxnSpPr>
          <p:spPr>
            <a:xfrm flipH="1">
              <a:off x="923925" y="3790950"/>
              <a:ext cx="295275" cy="4476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650535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buClrTx/>
              <a:defRPr/>
            </a:pPr>
            <a:endParaRPr lang="en-US" kern="1200" dirty="0">
              <a:solidFill>
                <a:prstClr val="white"/>
              </a:solidFill>
              <a:latin typeface="Times New Roman"/>
            </a:endParaRPr>
          </a:p>
        </p:txBody>
      </p:sp>
      <p:sp>
        <p:nvSpPr>
          <p:cNvPr id="9"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7"/>
            <a:ext cx="5654629" cy="5143157"/>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0" tIns="34289" rIns="68570" bIns="34289" rtlCol="0" anchor="ctr">
            <a:noAutofit/>
          </a:bodyPr>
          <a:lstStyle/>
          <a:p>
            <a:pPr algn="ctr" defTabSz="685681">
              <a:buClrTx/>
              <a:defRPr/>
            </a:pPr>
            <a:endParaRPr lang="en-US" kern="1200" dirty="0">
              <a:solidFill>
                <a:prstClr val="white"/>
              </a:solidFill>
              <a:latin typeface="Times New Roman"/>
            </a:endParaRPr>
          </a:p>
        </p:txBody>
      </p:sp>
      <p:grpSp>
        <p:nvGrpSpPr>
          <p:cNvPr id="3"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9886" y="511221"/>
            <a:ext cx="1171700" cy="879730"/>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sp>
          <p:nvSpPr>
            <p:cNvPr id="13"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grpSp>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404568" y="952506"/>
            <a:ext cx="4383823" cy="3676644"/>
          </a:xfrm>
        </p:spPr>
        <p:txBody>
          <a:bodyPr anchor="ctr">
            <a:noAutofit/>
          </a:bodyPr>
          <a:lstStyle/>
          <a:p>
            <a:pPr algn="l"/>
            <a:r>
              <a:rPr lang="en-US" sz="3200" b="1" dirty="0">
                <a:solidFill>
                  <a:schemeClr val="bg1"/>
                </a:solidFill>
                <a:effectLst>
                  <a:outerShdw blurRad="38100" dist="38100" dir="2700000" algn="tl">
                    <a:srgbClr val="000000">
                      <a:alpha val="43137"/>
                    </a:srgbClr>
                  </a:outerShdw>
                </a:effectLst>
                <a:latin typeface="Cambria" pitchFamily="18" charset="0"/>
                <a:ea typeface="Cambria" pitchFamily="18" charset="0"/>
              </a:rPr>
              <a:t>Middle Section:</a:t>
            </a:r>
            <a:br>
              <a:rPr lang="en-US" sz="32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Happenings</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Resources</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CGPA</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PCP Attendance</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Events</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Today's PCP Classes(Time Table, Attendance)</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Pending Assignments</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My Messages</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Recently Placed (Regular)</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Today’s Placement Drives (Regular)</a:t>
            </a:r>
            <a:b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rPr>
              <a:t>Announcements</a:t>
            </a:r>
          </a:p>
        </p:txBody>
      </p:sp>
      <p:pic>
        <p:nvPicPr>
          <p:cNvPr id="8" name="Graphic 7" descr="End with solid fill">
            <a:hlinkClick r:id="rId2" action="ppaction://hlinksldjump"/>
            <a:extLst>
              <a:ext uri="{FF2B5EF4-FFF2-40B4-BE49-F238E27FC236}">
                <a16:creationId xmlns:a16="http://schemas.microsoft.com/office/drawing/2014/main" id="{EAE31269-0E4B-4179-9ADB-AE274FEDC72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66" y="4845670"/>
            <a:ext cx="224659" cy="171450"/>
          </a:xfrm>
          <a:prstGeom prst="rect">
            <a:avLst/>
          </a:prstGeom>
          <a:effectLst>
            <a:outerShdw blurRad="50800" dist="38100" dir="2700000" algn="tl" rotWithShape="0">
              <a:prstClr val="black">
                <a:alpha val="40000"/>
              </a:prstClr>
            </a:outerShdw>
          </a:effectLst>
        </p:spPr>
      </p:pic>
      <p:pic>
        <p:nvPicPr>
          <p:cNvPr id="10" name="Graphic 9" descr="Hamburger Menu Icon with solid fill">
            <a:hlinkClick r:id="rId5" action="ppaction://hlinksldjump"/>
            <a:extLst>
              <a:ext uri="{FF2B5EF4-FFF2-40B4-BE49-F238E27FC236}">
                <a16:creationId xmlns:a16="http://schemas.microsoft.com/office/drawing/2014/main" id="{FED27FE7-344F-4F7E-B116-83F57B7C563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pic>
        <p:nvPicPr>
          <p:cNvPr id="11" name="Google Shape;71;p1"/>
          <p:cNvPicPr preferRelativeResize="0"/>
          <p:nvPr/>
        </p:nvPicPr>
        <p:blipFill rotWithShape="1">
          <a:blip r:embed="rId8">
            <a:alphaModFix/>
          </a:blip>
          <a:srcRect/>
          <a:stretch/>
        </p:blipFill>
        <p:spPr>
          <a:xfrm>
            <a:off x="5650154" y="3602785"/>
            <a:ext cx="3464719" cy="935830"/>
          </a:xfrm>
          <a:prstGeom prst="rect">
            <a:avLst/>
          </a:prstGeom>
          <a:noFill/>
          <a:ln>
            <a:noFill/>
          </a:ln>
        </p:spPr>
      </p:pic>
    </p:spTree>
    <p:extLst>
      <p:ext uri="{BB962C8B-B14F-4D97-AF65-F5344CB8AC3E}">
        <p14:creationId xmlns:p14="http://schemas.microsoft.com/office/powerpoint/2010/main" val="311890815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3657981" y="0"/>
            <a:ext cx="1828035" cy="401646"/>
          </a:xfrm>
          <a:prstGeom prst="rect">
            <a:avLst/>
          </a:prstGeom>
          <a:noFill/>
          <a:ln w="9525">
            <a:noFill/>
            <a:miter lim="800000"/>
            <a:headEnd/>
            <a:tailEnd/>
          </a:ln>
        </p:spPr>
        <p:txBody>
          <a:bodyPr wrap="none">
            <a:spAutoFit/>
          </a:bodyPr>
          <a:lstStyle/>
          <a:p>
            <a:pPr marL="0" indent="0" algn="ctr">
              <a:buNone/>
            </a:pPr>
            <a:r>
              <a:rPr lang="en-IN" sz="2400" b="1" dirty="0">
                <a:solidFill>
                  <a:schemeClr val="accent1">
                    <a:lumMod val="50000"/>
                  </a:schemeClr>
                </a:solidFill>
                <a:latin typeface="Cambria" pitchFamily="18" charset="0"/>
                <a:ea typeface="Cambria" pitchFamily="18" charset="0"/>
                <a:cs typeface="Calibri" pitchFamily="34" charset="0"/>
              </a:rPr>
              <a:t>Happenings</a:t>
            </a:r>
          </a:p>
        </p:txBody>
      </p:sp>
      <p:sp>
        <p:nvSpPr>
          <p:cNvPr id="6" name="Rectangle 5"/>
          <p:cNvSpPr/>
          <p:nvPr/>
        </p:nvSpPr>
        <p:spPr>
          <a:xfrm>
            <a:off x="0" y="3827443"/>
            <a:ext cx="8991600" cy="954107"/>
          </a:xfrm>
          <a:prstGeom prst="rect">
            <a:avLst/>
          </a:prstGeom>
        </p:spPr>
        <p:txBody>
          <a:bodyPr wrap="square">
            <a:spAutoFit/>
          </a:bodyPr>
          <a:lstStyle/>
          <a:p>
            <a:pPr algn="ct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 &gt;&gt; Happenings</a:t>
            </a:r>
          </a:p>
          <a:p>
            <a:pPr algn="ctr" fontAlgn="base">
              <a:spcBef>
                <a:spcPct val="0"/>
              </a:spcBef>
              <a:spcAft>
                <a:spcPct val="0"/>
              </a:spcAft>
              <a:buClrTx/>
            </a:pPr>
            <a:endParaRPr lang="en-IN" sz="800" b="1" dirty="0">
              <a:latin typeface="Cambria" pitchFamily="18" charset="0"/>
              <a:ea typeface="Cambria" pitchFamily="18" charset="0"/>
            </a:endParaRPr>
          </a:p>
          <a:p>
            <a:pPr lvl="0" fontAlgn="base">
              <a:spcBef>
                <a:spcPct val="0"/>
              </a:spcBef>
              <a:spcAft>
                <a:spcPct val="0"/>
              </a:spcAft>
              <a:buClrTx/>
              <a:buFont typeface="Wingdings" pitchFamily="2" charset="2"/>
              <a:buChar char="Ø"/>
            </a:pPr>
            <a:r>
              <a:rPr lang="en-IN" sz="1600" b="1" dirty="0">
                <a:latin typeface="Cambria" pitchFamily="18" charset="0"/>
                <a:ea typeface="Cambria" pitchFamily="18" charset="0"/>
              </a:rPr>
              <a:t> Happenings: </a:t>
            </a:r>
            <a:r>
              <a:rPr lang="en-IN" dirty="0">
                <a:latin typeface="Cambria" pitchFamily="18" charset="0"/>
                <a:ea typeface="Cambria" pitchFamily="18" charset="0"/>
              </a:rPr>
              <a:t>provides easy access to view the updates related to current activities happening in the university.</a:t>
            </a:r>
          </a:p>
          <a:p>
            <a:pPr lvl="0" fontAlgn="base">
              <a:spcBef>
                <a:spcPct val="0"/>
              </a:spcBef>
              <a:spcAft>
                <a:spcPct val="0"/>
              </a:spcAft>
              <a:buClrTx/>
              <a:buFont typeface="Wingdings" pitchFamily="2" charset="2"/>
              <a:buChar char="Ø"/>
            </a:pPr>
            <a:r>
              <a:rPr lang="en-IN" dirty="0">
                <a:latin typeface="Cambria" pitchFamily="18" charset="0"/>
                <a:ea typeface="Cambria" pitchFamily="18" charset="0"/>
              </a:rPr>
              <a:t> </a:t>
            </a:r>
            <a:r>
              <a:rPr lang="en-IN" sz="1600" b="1" dirty="0">
                <a:latin typeface="Cambria" pitchFamily="18" charset="0"/>
                <a:ea typeface="Cambria" pitchFamily="18" charset="0"/>
              </a:rPr>
              <a:t>View More</a:t>
            </a:r>
            <a:r>
              <a:rPr lang="en-IN" dirty="0">
                <a:latin typeface="Cambria" pitchFamily="18" charset="0"/>
                <a:ea typeface="Cambria" pitchFamily="18" charset="0"/>
              </a:rPr>
              <a:t>: directs to the web page providing access happenings in the university.</a:t>
            </a:r>
            <a:endParaRPr lang="en-IN" b="1" dirty="0">
              <a:latin typeface="Cambria" pitchFamily="18" charset="0"/>
              <a:ea typeface="Cambria" pitchFamily="18" charset="0"/>
            </a:endParaRPr>
          </a:p>
        </p:txBody>
      </p:sp>
      <p:pic>
        <p:nvPicPr>
          <p:cNvPr id="7" name="Picture 6"/>
          <p:cNvPicPr/>
          <p:nvPr/>
        </p:nvPicPr>
        <p:blipFill rotWithShape="1">
          <a:blip r:embed="rId2"/>
          <a:srcRect t="27587" r="1388" b="9622"/>
          <a:stretch/>
        </p:blipFill>
        <p:spPr bwMode="auto">
          <a:xfrm>
            <a:off x="0" y="385285"/>
            <a:ext cx="9144000" cy="3024665"/>
          </a:xfrm>
          <a:prstGeom prst="rect">
            <a:avLst/>
          </a:prstGeom>
          <a:ln>
            <a:noFill/>
          </a:ln>
          <a:extLst>
            <a:ext uri="{53640926-AAD7-44D8-BBD7-CCE9431645EC}">
              <a14:shadowObscured xmlns:a14="http://schemas.microsoft.com/office/drawing/2010/main"/>
            </a:ext>
          </a:extLst>
        </p:spPr>
      </p:pic>
      <p:grpSp>
        <p:nvGrpSpPr>
          <p:cNvPr id="10" name="Group 9"/>
          <p:cNvGrpSpPr/>
          <p:nvPr/>
        </p:nvGrpSpPr>
        <p:grpSpPr>
          <a:xfrm>
            <a:off x="990600" y="590550"/>
            <a:ext cx="7772400" cy="2819400"/>
            <a:chOff x="990600" y="590550"/>
            <a:chExt cx="7772400" cy="2819400"/>
          </a:xfrm>
        </p:grpSpPr>
        <p:sp>
          <p:nvSpPr>
            <p:cNvPr id="8" name="Rounded Rectangle 7"/>
            <p:cNvSpPr/>
            <p:nvPr/>
          </p:nvSpPr>
          <p:spPr>
            <a:xfrm>
              <a:off x="7924800" y="3028950"/>
              <a:ext cx="8382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90600" y="590550"/>
              <a:ext cx="5181600" cy="2590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088569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26586" r="60417" b="25886"/>
          <a:stretch/>
        </p:blipFill>
        <p:spPr bwMode="auto">
          <a:xfrm>
            <a:off x="29584" y="1352550"/>
            <a:ext cx="4009016" cy="2954298"/>
          </a:xfrm>
          <a:prstGeom prst="rect">
            <a:avLst/>
          </a:prstGeom>
          <a:ln>
            <a:noFill/>
          </a:ln>
          <a:extLst>
            <a:ext uri="{53640926-AAD7-44D8-BBD7-CCE9431645EC}">
              <a14:shadowObscured xmlns:a14="http://schemas.microsoft.com/office/drawing/2010/main"/>
            </a:ext>
          </a:extLst>
        </p:spPr>
      </p:pic>
      <p:sp>
        <p:nvSpPr>
          <p:cNvPr id="9" name="Rectangle 8"/>
          <p:cNvSpPr>
            <a:spLocks noChangeArrowheads="1"/>
          </p:cNvSpPr>
          <p:nvPr/>
        </p:nvSpPr>
        <p:spPr bwMode="auto">
          <a:xfrm>
            <a:off x="3505200" y="205085"/>
            <a:ext cx="1643400"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Resources</a:t>
            </a:r>
          </a:p>
        </p:txBody>
      </p:sp>
      <p:sp>
        <p:nvSpPr>
          <p:cNvPr id="10" name="Rectangle 1"/>
          <p:cNvSpPr>
            <a:spLocks noChangeArrowheads="1"/>
          </p:cNvSpPr>
          <p:nvPr/>
        </p:nvSpPr>
        <p:spPr bwMode="auto">
          <a:xfrm>
            <a:off x="4114800" y="870972"/>
            <a:ext cx="4419600"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pPr>
            <a:endParaRPr lang="en-US" sz="1600" b="1" dirty="0">
              <a:latin typeface="Cambria" pitchFamily="18" charset="0"/>
              <a:ea typeface="Cambria" pitchFamily="18" charset="0"/>
            </a:endParaRPr>
          </a:p>
          <a:p>
            <a:pPr algn="ctr" fontAlgn="base">
              <a:spcBef>
                <a:spcPct val="0"/>
              </a:spcBef>
              <a:spcAft>
                <a:spcPct val="0"/>
              </a:spcAft>
              <a:buClrTx/>
            </a:pPr>
            <a:endParaRPr lang="en-US" sz="1600" b="1" dirty="0">
              <a:latin typeface="Cambria" pitchFamily="18" charset="0"/>
              <a:ea typeface="Cambria" pitchFamily="18" charset="0"/>
            </a:endParaRPr>
          </a:p>
          <a:p>
            <a:pPr algn="ct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 &gt;&gt; Resources</a:t>
            </a:r>
          </a:p>
          <a:p>
            <a:pPr algn="ctr" fontAlgn="base">
              <a:spcBef>
                <a:spcPct val="0"/>
              </a:spcBef>
              <a:spcAft>
                <a:spcPct val="0"/>
              </a:spcAft>
              <a:buClrTx/>
            </a:pPr>
            <a:r>
              <a:rPr lang="en-US" dirty="0">
                <a:latin typeface="Cambria" pitchFamily="18" charset="0"/>
                <a:ea typeface="Cambria" pitchFamily="18" charset="0"/>
              </a:rPr>
              <a:t>Or</a:t>
            </a:r>
          </a:p>
          <a:p>
            <a:pPr algn="ctr" fontAlgn="base">
              <a:spcBef>
                <a:spcPct val="0"/>
              </a:spcBef>
              <a:spcAft>
                <a:spcPct val="0"/>
              </a:spcAft>
              <a:buClrTx/>
            </a:pPr>
            <a:r>
              <a:rPr lang="en-US" sz="1600" dirty="0">
                <a:latin typeface="Cambria" pitchFamily="18" charset="0"/>
                <a:ea typeface="Cambria" pitchFamily="18" charset="0"/>
              </a:rPr>
              <a:t>E-Resources &gt;&gt; Academic</a:t>
            </a:r>
          </a:p>
          <a:p>
            <a:pPr algn="ctr" fontAlgn="base">
              <a:spcBef>
                <a:spcPct val="0"/>
              </a:spcBef>
              <a:spcAft>
                <a:spcPct val="0"/>
              </a:spcAft>
              <a:buClrTx/>
            </a:pPr>
            <a:endParaRPr lang="en-US" sz="1600" dirty="0">
              <a:latin typeface="Cambria" pitchFamily="18" charset="0"/>
              <a:ea typeface="Cambria" pitchFamily="18" charset="0"/>
            </a:endParaRPr>
          </a:p>
          <a:p>
            <a:pPr algn="ctr" fontAlgn="base">
              <a:spcBef>
                <a:spcPct val="0"/>
              </a:spcBef>
              <a:spcAft>
                <a:spcPct val="0"/>
              </a:spcAft>
              <a:buClrTx/>
            </a:pPr>
            <a:endParaRPr lang="en-IN" sz="800" b="1" dirty="0">
              <a:latin typeface="Cambria" pitchFamily="18" charset="0"/>
              <a:ea typeface="Cambria" pitchFamily="18" charset="0"/>
            </a:endParaRPr>
          </a:p>
          <a:p>
            <a:pPr marL="0" marR="0" lvl="0" indent="0" defTabSz="914400" rtl="0" eaLnBrk="1" fontAlgn="base" latinLnBrk="0" hangingPunct="1">
              <a:lnSpc>
                <a:spcPct val="100000"/>
              </a:lnSpc>
              <a:spcBef>
                <a:spcPct val="0"/>
              </a:spcBef>
              <a:spcAft>
                <a:spcPct val="0"/>
              </a:spcAft>
              <a:buClrTx/>
              <a:buSzTx/>
              <a:buFont typeface="Wingdings" pitchFamily="2" charset="2"/>
              <a:buChar char="Ø"/>
              <a:tabLst/>
            </a:pPr>
            <a:r>
              <a:rPr lang="en-IN" sz="1600" b="1" dirty="0">
                <a:latin typeface="Cambria" pitchFamily="18" charset="0"/>
                <a:ea typeface="Cambria" pitchFamily="18" charset="0"/>
              </a:rPr>
              <a:t> Resources: </a:t>
            </a:r>
            <a:r>
              <a:rPr lang="en-IN" dirty="0">
                <a:latin typeface="Cambria" pitchFamily="18" charset="0"/>
                <a:ea typeface="Cambria" pitchFamily="18" charset="0"/>
              </a:rPr>
              <a:t>provides easy access to download course wise e-Books on a click</a:t>
            </a:r>
          </a:p>
          <a:p>
            <a:pPr marL="0" marR="0" lvl="0" indent="0" defTabSz="914400" rtl="0" eaLnBrk="1" fontAlgn="base" latinLnBrk="0" hangingPunct="1">
              <a:lnSpc>
                <a:spcPct val="100000"/>
              </a:lnSpc>
              <a:spcBef>
                <a:spcPct val="0"/>
              </a:spcBef>
              <a:spcAft>
                <a:spcPct val="0"/>
              </a:spcAft>
              <a:buClrTx/>
              <a:buSzTx/>
              <a:buFont typeface="Wingdings" pitchFamily="2" charset="2"/>
              <a:buChar char="Ø"/>
              <a:tabLst/>
            </a:pPr>
            <a:endParaRPr lang="en-IN" dirty="0">
              <a:latin typeface="Cambria" pitchFamily="18" charset="0"/>
              <a:ea typeface="Cambria" pitchFamily="18" charset="0"/>
            </a:endParaRPr>
          </a:p>
          <a:p>
            <a:pPr marL="0" marR="0" lvl="0" indent="0" defTabSz="914400" rtl="0" eaLnBrk="1" fontAlgn="base" latinLnBrk="0" hangingPunct="1">
              <a:lnSpc>
                <a:spcPct val="100000"/>
              </a:lnSpc>
              <a:spcBef>
                <a:spcPct val="0"/>
              </a:spcBef>
              <a:spcAft>
                <a:spcPct val="0"/>
              </a:spcAft>
              <a:buClrTx/>
              <a:buSzTx/>
              <a:tabLst/>
            </a:pPr>
            <a:endParaRPr lang="en-IN" dirty="0">
              <a:latin typeface="Cambria" pitchFamily="18" charset="0"/>
              <a:ea typeface="Cambria" pitchFamily="18" charset="0"/>
            </a:endParaRPr>
          </a:p>
          <a:p>
            <a:pPr marL="0" marR="0" lvl="0" indent="0" defTabSz="914400" rtl="0" eaLnBrk="1" fontAlgn="base" latinLnBrk="0" hangingPunct="1">
              <a:lnSpc>
                <a:spcPct val="100000"/>
              </a:lnSpc>
              <a:spcBef>
                <a:spcPct val="0"/>
              </a:spcBef>
              <a:spcAft>
                <a:spcPct val="0"/>
              </a:spcAft>
              <a:buClrTx/>
              <a:buSzTx/>
              <a:buFont typeface="Wingdings" pitchFamily="2" charset="2"/>
              <a:buChar char="Ø"/>
              <a:tabLst/>
            </a:pPr>
            <a:r>
              <a:rPr lang="en-IN" dirty="0">
                <a:latin typeface="Cambria" pitchFamily="18" charset="0"/>
                <a:ea typeface="Cambria" pitchFamily="18" charset="0"/>
              </a:rPr>
              <a:t> </a:t>
            </a:r>
            <a:r>
              <a:rPr lang="en-IN" sz="1600" b="1" dirty="0">
                <a:latin typeface="Cambria" pitchFamily="18" charset="0"/>
                <a:ea typeface="Cambria" pitchFamily="18" charset="0"/>
              </a:rPr>
              <a:t>View More</a:t>
            </a:r>
            <a:r>
              <a:rPr lang="en-IN" dirty="0">
                <a:latin typeface="Cambria" pitchFamily="18" charset="0"/>
                <a:ea typeface="Cambria" pitchFamily="18" charset="0"/>
              </a:rPr>
              <a:t>: directs to the interface providing access for Programme Guide, e-Books, Previous Year Question Papers etc. </a:t>
            </a:r>
            <a:endParaRPr lang="en-IN" b="1" dirty="0">
              <a:latin typeface="Cambria" pitchFamily="18" charset="0"/>
              <a:ea typeface="Cambria" pitchFamily="18" charset="0"/>
            </a:endParaRPr>
          </a:p>
        </p:txBody>
      </p:sp>
      <p:grpSp>
        <p:nvGrpSpPr>
          <p:cNvPr id="2" name="Group 1"/>
          <p:cNvGrpSpPr/>
          <p:nvPr/>
        </p:nvGrpSpPr>
        <p:grpSpPr>
          <a:xfrm>
            <a:off x="1219200" y="1874443"/>
            <a:ext cx="2590800" cy="2221307"/>
            <a:chOff x="1143000" y="1722043"/>
            <a:chExt cx="2590800" cy="2221307"/>
          </a:xfrm>
        </p:grpSpPr>
        <p:sp>
          <p:nvSpPr>
            <p:cNvPr id="16" name="Rounded Rectangle 15"/>
            <p:cNvSpPr/>
            <p:nvPr/>
          </p:nvSpPr>
          <p:spPr>
            <a:xfrm>
              <a:off x="1143000" y="1722043"/>
              <a:ext cx="2495774" cy="18403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875766" y="3631271"/>
              <a:ext cx="858034" cy="3120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912377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3779256" y="-14288"/>
            <a:ext cx="94929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CGPA</a:t>
            </a:r>
          </a:p>
        </p:txBody>
      </p:sp>
      <p:sp>
        <p:nvSpPr>
          <p:cNvPr id="10" name="TextBox 9"/>
          <p:cNvSpPr txBox="1"/>
          <p:nvPr/>
        </p:nvSpPr>
        <p:spPr>
          <a:xfrm>
            <a:off x="5562600" y="895350"/>
            <a:ext cx="3429000" cy="3631763"/>
          </a:xfrm>
          <a:prstGeom prst="rect">
            <a:avLst/>
          </a:prstGeom>
          <a:noFill/>
        </p:spPr>
        <p:txBody>
          <a:bodyPr wrap="square" rtlCol="0">
            <a:spAutoFit/>
          </a:bodyPr>
          <a:lstStyle/>
          <a:p>
            <a:pPr algn="ctr">
              <a:buFont typeface="Wingdings" pitchFamily="2" charset="2"/>
              <a:buChar char="q"/>
            </a:pPr>
            <a:r>
              <a:rPr lang="en-US" sz="1600" dirty="0">
                <a:latin typeface="Cambria" pitchFamily="18" charset="0"/>
              </a:rPr>
              <a:t> </a:t>
            </a:r>
            <a:r>
              <a:rPr lang="en-US" sz="1600" b="1" dirty="0">
                <a:latin typeface="Cambria" pitchFamily="18" charset="0"/>
              </a:rPr>
              <a:t>CGPA</a:t>
            </a:r>
          </a:p>
          <a:p>
            <a:pPr algn="ctr"/>
            <a:endParaRPr lang="en-US" dirty="0">
              <a:latin typeface="Cambria" pitchFamily="18" charset="0"/>
            </a:endParaRPr>
          </a:p>
          <a:p>
            <a:pPr algn="ctr"/>
            <a:r>
              <a:rPr lang="en-US" b="1" dirty="0">
                <a:latin typeface="Cambria" pitchFamily="18" charset="0"/>
              </a:rPr>
              <a:t>Navigation</a:t>
            </a:r>
            <a:r>
              <a:rPr lang="en-US" dirty="0">
                <a:latin typeface="Cambria" pitchFamily="18" charset="0"/>
              </a:rPr>
              <a:t>: Dashboard &gt;&gt;  CGPA</a:t>
            </a:r>
          </a:p>
          <a:p>
            <a:pPr algn="ctr"/>
            <a:r>
              <a:rPr lang="en-US" dirty="0">
                <a:latin typeface="Cambria" pitchFamily="18" charset="0"/>
              </a:rPr>
              <a:t>Or</a:t>
            </a:r>
          </a:p>
          <a:p>
            <a:pPr algn="ctr"/>
            <a:r>
              <a:rPr lang="en-US" dirty="0">
                <a:latin typeface="Cambria" pitchFamily="18" charset="0"/>
              </a:rPr>
              <a:t>Exam Connect &gt;&gt; View Marks/ View Grades</a:t>
            </a:r>
          </a:p>
          <a:p>
            <a:pPr algn="ctr"/>
            <a:endParaRPr lang="en-US" dirty="0">
              <a:latin typeface="Cambria" pitchFamily="18" charset="0"/>
            </a:endParaRPr>
          </a:p>
          <a:p>
            <a:pPr algn="ctr"/>
            <a:endParaRPr lang="en-US" dirty="0">
              <a:latin typeface="Cambria" pitchFamily="18" charset="0"/>
            </a:endParaRPr>
          </a:p>
          <a:p>
            <a:pPr>
              <a:buFont typeface="Wingdings" pitchFamily="2" charset="2"/>
              <a:buChar char="Ø"/>
            </a:pPr>
            <a:r>
              <a:rPr lang="en-US" dirty="0">
                <a:latin typeface="Cambria" pitchFamily="18" charset="0"/>
              </a:rPr>
              <a:t> provides the complete information about the </a:t>
            </a:r>
            <a:r>
              <a:rPr lang="en-US" b="1" dirty="0">
                <a:solidFill>
                  <a:srgbClr val="FF0000"/>
                </a:solidFill>
                <a:latin typeface="Cambria" pitchFamily="18" charset="0"/>
              </a:rPr>
              <a:t>CGPA</a:t>
            </a:r>
            <a:r>
              <a:rPr lang="en-US" dirty="0">
                <a:latin typeface="Cambria" pitchFamily="18" charset="0"/>
              </a:rPr>
              <a:t> and </a:t>
            </a:r>
            <a:r>
              <a:rPr lang="en-US" b="1" dirty="0">
                <a:solidFill>
                  <a:srgbClr val="FF0000"/>
                </a:solidFill>
                <a:latin typeface="Cambria" pitchFamily="18" charset="0"/>
              </a:rPr>
              <a:t>TGPA</a:t>
            </a:r>
            <a:r>
              <a:rPr lang="en-US" dirty="0">
                <a:latin typeface="Cambria" pitchFamily="18" charset="0"/>
              </a:rPr>
              <a:t> of each Term on the Dashboard</a:t>
            </a:r>
          </a:p>
          <a:p>
            <a:endParaRPr lang="en-US" dirty="0">
              <a:latin typeface="Cambria" pitchFamily="18" charset="0"/>
            </a:endParaRPr>
          </a:p>
          <a:p>
            <a:pPr>
              <a:buFont typeface="Wingdings" pitchFamily="2" charset="2"/>
              <a:buChar char="Ø"/>
            </a:pPr>
            <a:r>
              <a:rPr lang="en-US" dirty="0">
                <a:latin typeface="Cambria" pitchFamily="18" charset="0"/>
              </a:rPr>
              <a:t> provides quick access to view result.</a:t>
            </a:r>
          </a:p>
          <a:p>
            <a:pPr algn="ctr"/>
            <a:endParaRPr lang="en-US" sz="1600" dirty="0">
              <a:latin typeface="Cambria" pitchFamily="18" charset="0"/>
            </a:endParaRPr>
          </a:p>
          <a:p>
            <a:pPr algn="ctr"/>
            <a:endParaRPr lang="en-US" sz="1600" dirty="0">
              <a:latin typeface="Cambria" pitchFamily="18" charset="0"/>
            </a:endParaRPr>
          </a:p>
          <a:p>
            <a:pPr algn="ctr"/>
            <a:endParaRPr lang="en-US" dirty="0">
              <a:latin typeface="Cambria" pitchFamily="18" charset="0"/>
            </a:endParaRPr>
          </a:p>
        </p:txBody>
      </p:sp>
      <p:pic>
        <p:nvPicPr>
          <p:cNvPr id="14340" name="Picture 4"/>
          <p:cNvPicPr>
            <a:picLocks noChangeAspect="1" noChangeArrowheads="1"/>
          </p:cNvPicPr>
          <p:nvPr/>
        </p:nvPicPr>
        <p:blipFill>
          <a:blip r:embed="rId2"/>
          <a:srcRect l="12519" t="36458" r="46486" b="6250"/>
          <a:stretch>
            <a:fillRect/>
          </a:stretch>
        </p:blipFill>
        <p:spPr bwMode="auto">
          <a:xfrm>
            <a:off x="609600" y="949778"/>
            <a:ext cx="4419600" cy="3472544"/>
          </a:xfrm>
          <a:prstGeom prst="rect">
            <a:avLst/>
          </a:prstGeom>
          <a:noFill/>
          <a:ln w="9525">
            <a:noFill/>
            <a:miter lim="800000"/>
            <a:headEnd/>
            <a:tailEnd/>
          </a:ln>
          <a:effectLst/>
        </p:spPr>
      </p:pic>
    </p:spTree>
    <p:extLst>
      <p:ext uri="{BB962C8B-B14F-4D97-AF65-F5344CB8AC3E}">
        <p14:creationId xmlns:p14="http://schemas.microsoft.com/office/powerpoint/2010/main" val="345912377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nd with solid fill">
            <a:hlinkClick r:id="" action="ppaction://noaction"/>
            <a:extLst>
              <a:ext uri="{FF2B5EF4-FFF2-40B4-BE49-F238E27FC236}">
                <a16:creationId xmlns:a16="http://schemas.microsoft.com/office/drawing/2014/main" id="{17E18559-317C-4718-B236-1100F409033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0417" t="19722" r="10417" b="19861"/>
          <a:stretch/>
        </p:blipFill>
        <p:spPr>
          <a:xfrm>
            <a:off x="8785859" y="4845670"/>
            <a:ext cx="224659" cy="171450"/>
          </a:xfrm>
          <a:prstGeom prst="rect">
            <a:avLst/>
          </a:prstGeom>
          <a:effectLst>
            <a:outerShdw blurRad="50800" dist="38100" dir="2700000" algn="tl" rotWithShape="0">
              <a:prstClr val="black">
                <a:alpha val="40000"/>
              </a:prstClr>
            </a:outerShdw>
          </a:effectLst>
        </p:spPr>
      </p:pic>
      <p:pic>
        <p:nvPicPr>
          <p:cNvPr id="8" name="Graphic 7" descr="Hamburger Menu Icon with solid fill">
            <a:hlinkClick r:id="rId4" action="ppaction://hlinksldjump"/>
            <a:extLst>
              <a:ext uri="{FF2B5EF4-FFF2-40B4-BE49-F238E27FC236}">
                <a16:creationId xmlns:a16="http://schemas.microsoft.com/office/drawing/2014/main" id="{B1A09789-239B-4E59-92AC-374E30B22B3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0292" t="16945" r="10124" b="17222"/>
          <a:stretch/>
        </p:blipFill>
        <p:spPr>
          <a:xfrm>
            <a:off x="8453221" y="4856047"/>
            <a:ext cx="207260" cy="171450"/>
          </a:xfrm>
          <a:prstGeom prst="rect">
            <a:avLst/>
          </a:prstGeom>
        </p:spPr>
      </p:pic>
      <p:sp>
        <p:nvSpPr>
          <p:cNvPr id="9" name="Rectangle 8"/>
          <p:cNvSpPr>
            <a:spLocks noChangeArrowheads="1"/>
          </p:cNvSpPr>
          <p:nvPr/>
        </p:nvSpPr>
        <p:spPr bwMode="auto">
          <a:xfrm>
            <a:off x="2819400" y="209550"/>
            <a:ext cx="2994731"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Today’s PCP Classes</a:t>
            </a:r>
          </a:p>
        </p:txBody>
      </p:sp>
      <p:sp>
        <p:nvSpPr>
          <p:cNvPr id="15" name="Rectangle 1"/>
          <p:cNvSpPr>
            <a:spLocks noChangeArrowheads="1"/>
          </p:cNvSpPr>
          <p:nvPr/>
        </p:nvSpPr>
        <p:spPr bwMode="auto">
          <a:xfrm>
            <a:off x="5257800" y="1569482"/>
            <a:ext cx="364038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Dashboard&gt;&gt; Today’s PCP Classes </a:t>
            </a:r>
          </a:p>
          <a:p>
            <a:pPr algn="ctr" fontAlgn="base">
              <a:spcBef>
                <a:spcPct val="0"/>
              </a:spcBef>
              <a:spcAft>
                <a:spcPct val="0"/>
              </a:spcAft>
              <a:buClrTx/>
            </a:pPr>
            <a:endParaRPr lang="en-US" sz="1600" dirty="0">
              <a:latin typeface="Cambria" pitchFamily="18" charset="0"/>
              <a:ea typeface="Cambria" pitchFamily="18" charset="0"/>
            </a:endParaRPr>
          </a:p>
          <a:p>
            <a:pPr lvl="0" fontAlgn="base">
              <a:lnSpc>
                <a:spcPct val="150000"/>
              </a:lnSpc>
              <a:spcBef>
                <a:spcPct val="0"/>
              </a:spcBef>
              <a:spcAft>
                <a:spcPct val="0"/>
              </a:spcAft>
              <a:buClrTx/>
              <a:buFont typeface="Wingdings" pitchFamily="2" charset="2"/>
              <a:buChar char="Ø"/>
            </a:pPr>
            <a:r>
              <a:rPr lang="en-US" sz="1600" dirty="0">
                <a:latin typeface="Cambria" pitchFamily="18" charset="0"/>
                <a:ea typeface="Cambria" pitchFamily="18" charset="0"/>
              </a:rPr>
              <a:t>It provides information regarding classes scheduled for the day and access to weekly timetable  </a:t>
            </a:r>
          </a:p>
          <a:p>
            <a:pPr lvl="0" fontAlgn="base">
              <a:lnSpc>
                <a:spcPct val="150000"/>
              </a:lnSpc>
              <a:spcBef>
                <a:spcPct val="0"/>
              </a:spcBef>
              <a:spcAft>
                <a:spcPct val="0"/>
              </a:spcAft>
              <a:buClrTx/>
              <a:buFont typeface="Wingdings" pitchFamily="2" charset="2"/>
              <a:buChar char="Ø"/>
            </a:pPr>
            <a:r>
              <a:rPr lang="en-US" sz="1600" dirty="0">
                <a:latin typeface="Cambria" pitchFamily="18" charset="0"/>
                <a:ea typeface="Cambria" pitchFamily="18" charset="0"/>
              </a:rPr>
              <a:t>%age of Overall </a:t>
            </a:r>
            <a:r>
              <a:rPr lang="en-US" sz="1600" dirty="0">
                <a:solidFill>
                  <a:srgbClr val="FF0000"/>
                </a:solidFill>
                <a:latin typeface="Cambria" pitchFamily="18" charset="0"/>
                <a:ea typeface="Cambria" pitchFamily="18" charset="0"/>
              </a:rPr>
              <a:t>attendance in lectures</a:t>
            </a:r>
          </a:p>
        </p:txBody>
      </p:sp>
      <p:pic>
        <p:nvPicPr>
          <p:cNvPr id="2050" name="Picture 2"/>
          <p:cNvPicPr>
            <a:picLocks noChangeAspect="1" noChangeArrowheads="1"/>
          </p:cNvPicPr>
          <p:nvPr/>
        </p:nvPicPr>
        <p:blipFill>
          <a:blip r:embed="rId7"/>
          <a:srcRect l="47438" t="34115" r="3953" b="7552"/>
          <a:stretch>
            <a:fillRect/>
          </a:stretch>
        </p:blipFill>
        <p:spPr bwMode="auto">
          <a:xfrm>
            <a:off x="533400" y="895350"/>
            <a:ext cx="4131128" cy="3733800"/>
          </a:xfrm>
          <a:prstGeom prst="rect">
            <a:avLst/>
          </a:prstGeom>
          <a:noFill/>
          <a:ln w="9525">
            <a:noFill/>
            <a:miter lim="800000"/>
            <a:headEnd/>
            <a:tailEnd/>
          </a:ln>
          <a:effectLst/>
        </p:spPr>
      </p:pic>
      <p:sp>
        <p:nvSpPr>
          <p:cNvPr id="11" name="Rounded Rectangle 10"/>
          <p:cNvSpPr/>
          <p:nvPr/>
        </p:nvSpPr>
        <p:spPr>
          <a:xfrm>
            <a:off x="609600" y="4019550"/>
            <a:ext cx="11430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81893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2642320" y="-14288"/>
            <a:ext cx="242245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PCP Attendance</a:t>
            </a:r>
          </a:p>
        </p:txBody>
      </p:sp>
      <p:sp>
        <p:nvSpPr>
          <p:cNvPr id="15" name="Rectangle 1"/>
          <p:cNvSpPr>
            <a:spLocks noChangeArrowheads="1"/>
          </p:cNvSpPr>
          <p:nvPr/>
        </p:nvSpPr>
        <p:spPr bwMode="auto">
          <a:xfrm>
            <a:off x="5562600" y="1123950"/>
            <a:ext cx="32766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buFont typeface="Wingdings" pitchFamily="2" charset="2"/>
              <a:buChar char="q"/>
            </a:pPr>
            <a:r>
              <a:rPr lang="en-US" sz="1600" b="1" dirty="0">
                <a:latin typeface="Cambria" pitchFamily="18" charset="0"/>
                <a:ea typeface="Cambria" pitchFamily="18" charset="0"/>
              </a:rPr>
              <a:t> PCP Attendance</a:t>
            </a:r>
          </a:p>
          <a:p>
            <a:pPr algn="ctr" fontAlgn="base">
              <a:spcBef>
                <a:spcPct val="0"/>
              </a:spcBef>
              <a:spcAft>
                <a:spcPct val="0"/>
              </a:spcAft>
              <a:buClrTx/>
            </a:pPr>
            <a:endParaRPr lang="en-US" sz="1600" b="1" dirty="0">
              <a:latin typeface="Cambria" pitchFamily="18" charset="0"/>
              <a:ea typeface="Cambria" pitchFamily="18" charset="0"/>
            </a:endParaRPr>
          </a:p>
          <a:p>
            <a:pPr algn="ct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 &gt;&gt;PCP Attendance</a:t>
            </a:r>
          </a:p>
          <a:p>
            <a:pPr algn="ctr" fontAlgn="base">
              <a:spcBef>
                <a:spcPct val="0"/>
              </a:spcBef>
              <a:spcAft>
                <a:spcPct val="0"/>
              </a:spcAft>
              <a:buClrTx/>
            </a:pPr>
            <a:r>
              <a:rPr lang="en-US" sz="1600" dirty="0">
                <a:latin typeface="Cambria" pitchFamily="18" charset="0"/>
                <a:ea typeface="Cambria" pitchFamily="18" charset="0"/>
              </a:rPr>
              <a:t>Or</a:t>
            </a:r>
          </a:p>
          <a:p>
            <a:pPr algn="ctr" fontAlgn="base">
              <a:spcBef>
                <a:spcPct val="0"/>
              </a:spcBef>
              <a:spcAft>
                <a:spcPct val="0"/>
              </a:spcAft>
              <a:buClrTx/>
            </a:pPr>
            <a:r>
              <a:rPr lang="en-US" sz="1600" dirty="0">
                <a:latin typeface="Cambria" pitchFamily="18" charset="0"/>
                <a:ea typeface="Cambria" pitchFamily="18" charset="0"/>
              </a:rPr>
              <a:t>PCP &gt;&gt; View Attendance</a:t>
            </a:r>
          </a:p>
          <a:p>
            <a:pPr algn="ctr" fontAlgn="base">
              <a:spcBef>
                <a:spcPct val="0"/>
              </a:spcBef>
              <a:spcAft>
                <a:spcPct val="0"/>
              </a:spcAft>
              <a:buClrTx/>
            </a:pPr>
            <a:endParaRPr lang="en-US" sz="800" dirty="0">
              <a:latin typeface="Cambria" pitchFamily="18" charset="0"/>
              <a:ea typeface="Cambria" pitchFamily="18" charset="0"/>
            </a:endParaRPr>
          </a:p>
          <a:p>
            <a:pPr algn="ctr" fontAlgn="base">
              <a:spcBef>
                <a:spcPct val="0"/>
              </a:spcBef>
              <a:spcAft>
                <a:spcPct val="0"/>
              </a:spcAft>
              <a:buClrTx/>
            </a:pPr>
            <a:endParaRPr lang="en-US" sz="800" dirty="0">
              <a:latin typeface="Cambria" pitchFamily="18" charset="0"/>
              <a:ea typeface="Cambria" pitchFamily="18" charset="0"/>
            </a:endParaRPr>
          </a:p>
          <a:p>
            <a:pPr fontAlgn="base">
              <a:spcBef>
                <a:spcPct val="0"/>
              </a:spcBef>
              <a:spcAft>
                <a:spcPct val="0"/>
              </a:spcAft>
              <a:buClrTx/>
              <a:buFont typeface="Wingdings" pitchFamily="2" charset="2"/>
              <a:buChar char="Ø"/>
            </a:pPr>
            <a:r>
              <a:rPr lang="en-US" sz="1600" dirty="0">
                <a:latin typeface="Cambria" pitchFamily="18" charset="0"/>
                <a:ea typeface="Cambria" pitchFamily="18" charset="0"/>
              </a:rPr>
              <a:t> Displays the attendance of PCP Classes in percentage.</a:t>
            </a:r>
          </a:p>
          <a:p>
            <a:pPr fontAlgn="base">
              <a:spcBef>
                <a:spcPct val="0"/>
              </a:spcBef>
              <a:spcAft>
                <a:spcPct val="0"/>
              </a:spcAft>
              <a:buClrTx/>
            </a:pPr>
            <a:endParaRPr lang="en-US" sz="1600" dirty="0">
              <a:latin typeface="Cambria" pitchFamily="18" charset="0"/>
              <a:ea typeface="Cambria" pitchFamily="18" charset="0"/>
            </a:endParaRPr>
          </a:p>
          <a:p>
            <a:pPr fontAlgn="base">
              <a:spcBef>
                <a:spcPct val="0"/>
              </a:spcBef>
              <a:spcAft>
                <a:spcPct val="0"/>
              </a:spcAft>
              <a:buClrTx/>
              <a:buFont typeface="Wingdings" pitchFamily="2" charset="2"/>
              <a:buChar char="Ø"/>
            </a:pPr>
            <a:r>
              <a:rPr lang="en-US" sz="1600" dirty="0">
                <a:latin typeface="Cambria" pitchFamily="18" charset="0"/>
                <a:ea typeface="Cambria" pitchFamily="18" charset="0"/>
              </a:rPr>
              <a:t>Also, student can view the Syllabus</a:t>
            </a:r>
          </a:p>
          <a:p>
            <a:pPr fontAlgn="base">
              <a:spcBef>
                <a:spcPct val="0"/>
              </a:spcBef>
              <a:spcAft>
                <a:spcPct val="0"/>
              </a:spcAft>
              <a:buClrTx/>
            </a:pPr>
            <a:endParaRPr lang="en-US" sz="1600" dirty="0">
              <a:latin typeface="Cambria" pitchFamily="18" charset="0"/>
              <a:ea typeface="Cambria" pitchFamily="18" charset="0"/>
            </a:endParaRPr>
          </a:p>
          <a:p>
            <a:pPr fontAlgn="base">
              <a:spcBef>
                <a:spcPct val="0"/>
              </a:spcBef>
              <a:spcAft>
                <a:spcPct val="0"/>
              </a:spcAft>
              <a:buClrTx/>
            </a:pPr>
            <a:endParaRPr lang="en-US" sz="1600" dirty="0">
              <a:latin typeface="Cambria" pitchFamily="18" charset="0"/>
              <a:ea typeface="Cambria" pitchFamily="18" charset="0"/>
            </a:endParaRPr>
          </a:p>
        </p:txBody>
      </p:sp>
      <p:pic>
        <p:nvPicPr>
          <p:cNvPr id="15363" name="Picture 3"/>
          <p:cNvPicPr>
            <a:picLocks noChangeAspect="1" noChangeArrowheads="1"/>
          </p:cNvPicPr>
          <p:nvPr/>
        </p:nvPicPr>
        <p:blipFill>
          <a:blip r:embed="rId2"/>
          <a:srcRect l="53880" t="35156" r="3367" b="6510"/>
          <a:stretch>
            <a:fillRect/>
          </a:stretch>
        </p:blipFill>
        <p:spPr bwMode="auto">
          <a:xfrm>
            <a:off x="457200" y="941279"/>
            <a:ext cx="4648200" cy="3565742"/>
          </a:xfrm>
          <a:prstGeom prst="rect">
            <a:avLst/>
          </a:prstGeom>
          <a:noFill/>
          <a:ln w="9525">
            <a:noFill/>
            <a:miter lim="800000"/>
            <a:headEnd/>
            <a:tailEnd/>
          </a:ln>
          <a:effectLst/>
        </p:spPr>
      </p:pic>
    </p:spTree>
    <p:extLst>
      <p:ext uri="{BB962C8B-B14F-4D97-AF65-F5344CB8AC3E}">
        <p14:creationId xmlns:p14="http://schemas.microsoft.com/office/powerpoint/2010/main" val="183519008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buClrTx/>
              <a:defRPr/>
            </a:pPr>
            <a:endParaRPr lang="en-US" kern="1200" dirty="0">
              <a:solidFill>
                <a:prstClr val="white"/>
              </a:solidFill>
              <a:latin typeface="Times New Roman"/>
            </a:endParaRPr>
          </a:p>
        </p:txBody>
      </p:sp>
      <p:sp>
        <p:nvSpPr>
          <p:cNvPr id="9"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7"/>
            <a:ext cx="5654629" cy="5143157"/>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0" tIns="34289" rIns="68570" bIns="34289" rtlCol="0" anchor="ctr">
            <a:noAutofit/>
          </a:bodyPr>
          <a:lstStyle/>
          <a:p>
            <a:pPr algn="ctr" defTabSz="685681">
              <a:buClrTx/>
              <a:defRPr/>
            </a:pPr>
            <a:endParaRPr lang="en-US" kern="1200" dirty="0">
              <a:solidFill>
                <a:prstClr val="white"/>
              </a:solidFill>
              <a:latin typeface="Times New Roman"/>
            </a:endParaRPr>
          </a:p>
        </p:txBody>
      </p:sp>
      <p:grpSp>
        <p:nvGrpSpPr>
          <p:cNvPr id="3"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9886" y="511221"/>
            <a:ext cx="1171700" cy="879730"/>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sp>
          <p:nvSpPr>
            <p:cNvPr id="13"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grpSp>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175965" y="1085860"/>
            <a:ext cx="5234235" cy="3238490"/>
          </a:xfrm>
        </p:spPr>
        <p:txBody>
          <a:bodyPr anchor="ctr">
            <a:normAutofit/>
          </a:bodyPr>
          <a:lstStyle/>
          <a:p>
            <a:pPr algn="l"/>
            <a:r>
              <a:rPr lang="en-US" sz="3600" dirty="0">
                <a:solidFill>
                  <a:schemeClr val="bg1"/>
                </a:solidFill>
                <a:effectLst>
                  <a:outerShdw blurRad="38100" dist="38100" dir="2700000" algn="tl">
                    <a:srgbClr val="000000">
                      <a:alpha val="43137"/>
                    </a:srgbClr>
                  </a:outerShdw>
                </a:effectLst>
              </a:rPr>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“LPU e-Connect”</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
            </a:r>
            <a:br>
              <a:rPr lang="en-US" sz="3600" dirty="0">
                <a:solidFill>
                  <a:schemeClr val="bg1"/>
                </a:solidFill>
                <a:effectLst>
                  <a:outerShdw blurRad="38100" dist="38100" dir="2700000" algn="tl">
                    <a:srgbClr val="000000">
                      <a:alpha val="43137"/>
                    </a:srgbClr>
                  </a:outerShdw>
                </a:effectLst>
              </a:rPr>
            </a:br>
            <a:r>
              <a:rPr lang="en-US" sz="2400" b="1" dirty="0">
                <a:solidFill>
                  <a:schemeClr val="bg1"/>
                </a:solidFill>
                <a:effectLst>
                  <a:outerShdw blurRad="38100" dist="38100" dir="2700000" algn="tl">
                    <a:srgbClr val="000000">
                      <a:alpha val="43137"/>
                    </a:srgbClr>
                  </a:outerShdw>
                </a:effectLst>
              </a:rPr>
              <a:t>URL: </a:t>
            </a:r>
            <a:r>
              <a:rPr lang="en-US" sz="2400" dirty="0">
                <a:solidFill>
                  <a:schemeClr val="bg1"/>
                </a:solidFill>
                <a:effectLst>
                  <a:outerShdw blurRad="38100" dist="38100" dir="2700000" algn="tl">
                    <a:srgbClr val="000000">
                      <a:alpha val="43137"/>
                    </a:srgbClr>
                  </a:outerShdw>
                </a:effectLst>
              </a:rPr>
              <a:t>https://ums.lpu.in/econnect/</a:t>
            </a:r>
            <a:endParaRPr lang="en-US" sz="3600" dirty="0">
              <a:solidFill>
                <a:schemeClr val="bg1"/>
              </a:solidFill>
              <a:effectLst>
                <a:outerShdw blurRad="38100" dist="38100" dir="2700000" algn="tl">
                  <a:srgbClr val="000000">
                    <a:alpha val="43137"/>
                  </a:srgbClr>
                </a:outerShdw>
              </a:effectLst>
            </a:endParaRPr>
          </a:p>
        </p:txBody>
      </p:sp>
      <p:pic>
        <p:nvPicPr>
          <p:cNvPr id="8" name="Graphic 7" descr="End with solid fill">
            <a:hlinkClick r:id="rId2" action="ppaction://hlinksldjump"/>
            <a:extLst>
              <a:ext uri="{FF2B5EF4-FFF2-40B4-BE49-F238E27FC236}">
                <a16:creationId xmlns:a16="http://schemas.microsoft.com/office/drawing/2014/main" id="{EAE31269-0E4B-4179-9ADB-AE274FEDC72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66" y="4845670"/>
            <a:ext cx="224659" cy="171450"/>
          </a:xfrm>
          <a:prstGeom prst="rect">
            <a:avLst/>
          </a:prstGeom>
          <a:effectLst>
            <a:outerShdw blurRad="50800" dist="38100" dir="2700000" algn="tl" rotWithShape="0">
              <a:prstClr val="black">
                <a:alpha val="40000"/>
              </a:prstClr>
            </a:outerShdw>
          </a:effectLst>
        </p:spPr>
      </p:pic>
      <p:pic>
        <p:nvPicPr>
          <p:cNvPr id="10" name="Graphic 9" descr="Hamburger Menu Icon with solid fill">
            <a:hlinkClick r:id="rId5" action="ppaction://hlinksldjump"/>
            <a:extLst>
              <a:ext uri="{FF2B5EF4-FFF2-40B4-BE49-F238E27FC236}">
                <a16:creationId xmlns:a16="http://schemas.microsoft.com/office/drawing/2014/main" id="{FED27FE7-344F-4F7E-B116-83F57B7C563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pic>
        <p:nvPicPr>
          <p:cNvPr id="14" name="Content Placeholder 3"/>
          <p:cNvPicPr>
            <a:picLocks noChangeAspect="1"/>
          </p:cNvPicPr>
          <p:nvPr/>
        </p:nvPicPr>
        <p:blipFill>
          <a:blip r:embed="rId8"/>
          <a:srcRect/>
          <a:stretch>
            <a:fillRect/>
          </a:stretch>
        </p:blipFill>
        <p:spPr>
          <a:xfrm>
            <a:off x="5638800" y="2114550"/>
            <a:ext cx="3505200" cy="657224"/>
          </a:xfrm>
          <a:prstGeom prst="rect">
            <a:avLst/>
          </a:prstGeom>
          <a:noFill/>
          <a:ln>
            <a:noFill/>
          </a:ln>
        </p:spPr>
      </p:pic>
      <p:pic>
        <p:nvPicPr>
          <p:cNvPr id="15" name="Google Shape;71;p1"/>
          <p:cNvPicPr preferRelativeResize="0"/>
          <p:nvPr/>
        </p:nvPicPr>
        <p:blipFill rotWithShape="1">
          <a:blip r:embed="rId9">
            <a:alphaModFix/>
          </a:blip>
          <a:srcRect/>
          <a:stretch/>
        </p:blipFill>
        <p:spPr>
          <a:xfrm>
            <a:off x="5638800" y="3581270"/>
            <a:ext cx="3464719" cy="935830"/>
          </a:xfrm>
          <a:prstGeom prst="rect">
            <a:avLst/>
          </a:prstGeom>
          <a:noFill/>
          <a:ln>
            <a:noFill/>
          </a:ln>
        </p:spPr>
      </p:pic>
    </p:spTree>
    <p:extLst>
      <p:ext uri="{BB962C8B-B14F-4D97-AF65-F5344CB8AC3E}">
        <p14:creationId xmlns:p14="http://schemas.microsoft.com/office/powerpoint/2010/main" val="47385813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nd with solid fill">
            <a:hlinkClick r:id="" action="ppaction://noaction"/>
            <a:extLst>
              <a:ext uri="{FF2B5EF4-FFF2-40B4-BE49-F238E27FC236}">
                <a16:creationId xmlns:a16="http://schemas.microsoft.com/office/drawing/2014/main" id="{17E18559-317C-4718-B236-1100F409033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0417" t="19722" r="10417" b="19861"/>
          <a:stretch/>
        </p:blipFill>
        <p:spPr>
          <a:xfrm>
            <a:off x="8785859" y="4845670"/>
            <a:ext cx="224659" cy="171450"/>
          </a:xfrm>
          <a:prstGeom prst="rect">
            <a:avLst/>
          </a:prstGeom>
          <a:effectLst>
            <a:outerShdw blurRad="50800" dist="38100" dir="2700000" algn="tl" rotWithShape="0">
              <a:prstClr val="black">
                <a:alpha val="40000"/>
              </a:prstClr>
            </a:outerShdw>
          </a:effectLst>
        </p:spPr>
      </p:pic>
      <p:pic>
        <p:nvPicPr>
          <p:cNvPr id="8" name="Graphic 7" descr="Hamburger Menu Icon with solid fill">
            <a:hlinkClick r:id="rId4" action="ppaction://hlinksldjump"/>
            <a:extLst>
              <a:ext uri="{FF2B5EF4-FFF2-40B4-BE49-F238E27FC236}">
                <a16:creationId xmlns:a16="http://schemas.microsoft.com/office/drawing/2014/main" id="{B1A09789-239B-4E59-92AC-374E30B22B3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0292" t="16945" r="10124" b="17222"/>
          <a:stretch/>
        </p:blipFill>
        <p:spPr>
          <a:xfrm>
            <a:off x="8453221" y="4856047"/>
            <a:ext cx="207260" cy="171450"/>
          </a:xfrm>
          <a:prstGeom prst="rect">
            <a:avLst/>
          </a:prstGeom>
        </p:spPr>
      </p:pic>
      <p:sp>
        <p:nvSpPr>
          <p:cNvPr id="9" name="Rectangle 8"/>
          <p:cNvSpPr>
            <a:spLocks noChangeArrowheads="1"/>
          </p:cNvSpPr>
          <p:nvPr/>
        </p:nvSpPr>
        <p:spPr bwMode="auto">
          <a:xfrm>
            <a:off x="3319596" y="-14288"/>
            <a:ext cx="210826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Events at LPU</a:t>
            </a:r>
          </a:p>
        </p:txBody>
      </p:sp>
      <p:sp>
        <p:nvSpPr>
          <p:cNvPr id="15" name="Rectangle 1"/>
          <p:cNvSpPr>
            <a:spLocks noChangeArrowheads="1"/>
          </p:cNvSpPr>
          <p:nvPr/>
        </p:nvSpPr>
        <p:spPr bwMode="auto">
          <a:xfrm>
            <a:off x="5257800" y="1394865"/>
            <a:ext cx="364038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Dashboard&gt;&gt; Events</a:t>
            </a:r>
          </a:p>
          <a:p>
            <a:pPr algn="ctr" fontAlgn="base">
              <a:spcBef>
                <a:spcPct val="0"/>
              </a:spcBef>
              <a:spcAft>
                <a:spcPct val="0"/>
              </a:spcAft>
              <a:buClrTx/>
            </a:pPr>
            <a:endParaRPr lang="en-US" sz="1600" dirty="0">
              <a:latin typeface="Cambria" pitchFamily="18" charset="0"/>
              <a:ea typeface="Cambria" pitchFamily="18" charset="0"/>
            </a:endParaRPr>
          </a:p>
          <a:p>
            <a:pPr lvl="0" fontAlgn="base">
              <a:lnSpc>
                <a:spcPct val="150000"/>
              </a:lnSpc>
              <a:spcBef>
                <a:spcPct val="0"/>
              </a:spcBef>
              <a:spcAft>
                <a:spcPct val="0"/>
              </a:spcAft>
              <a:buClrTx/>
              <a:buFont typeface="Wingdings" pitchFamily="2" charset="2"/>
              <a:buChar char="Ø"/>
            </a:pPr>
            <a:r>
              <a:rPr lang="en-US" sz="1600" dirty="0">
                <a:latin typeface="Cambria" pitchFamily="18" charset="0"/>
                <a:ea typeface="Cambria" pitchFamily="18" charset="0"/>
              </a:rPr>
              <a:t> Provides information of all the upcoming Events expected to happen at University and gives equal opportunity to all the students to participate.</a:t>
            </a:r>
            <a:endParaRPr lang="en-US" sz="1600" b="1" dirty="0">
              <a:latin typeface="Cambria" pitchFamily="18" charset="0"/>
              <a:ea typeface="Cambria" pitchFamily="18" charset="0"/>
            </a:endParaRPr>
          </a:p>
        </p:txBody>
      </p:sp>
      <p:pic>
        <p:nvPicPr>
          <p:cNvPr id="11" name="Picture 10"/>
          <p:cNvPicPr/>
          <p:nvPr/>
        </p:nvPicPr>
        <p:blipFill rotWithShape="1">
          <a:blip r:embed="rId7"/>
          <a:srcRect l="11875" t="29343" r="46497" b="21246"/>
          <a:stretch/>
        </p:blipFill>
        <p:spPr bwMode="auto">
          <a:xfrm>
            <a:off x="532420" y="895350"/>
            <a:ext cx="3854370" cy="3545725"/>
          </a:xfrm>
          <a:prstGeom prst="rect">
            <a:avLst/>
          </a:prstGeom>
          <a:noFill/>
          <a:ln w="6350" cmpd="sng">
            <a:noFill/>
            <a:miter lim="800000"/>
            <a:headEnd/>
            <a:tailEnd/>
          </a:ln>
          <a:effectLst/>
        </p:spPr>
      </p:pic>
      <p:sp>
        <p:nvSpPr>
          <p:cNvPr id="13" name="Rectangle: Rounded Corners 6">
            <a:extLst>
              <a:ext uri="{FF2B5EF4-FFF2-40B4-BE49-F238E27FC236}">
                <a16:creationId xmlns:a16="http://schemas.microsoft.com/office/drawing/2014/main" id="{832E9D95-E6CB-47D3-9C53-98F37DC5EC64}"/>
              </a:ext>
            </a:extLst>
          </p:cNvPr>
          <p:cNvSpPr/>
          <p:nvPr/>
        </p:nvSpPr>
        <p:spPr>
          <a:xfrm>
            <a:off x="3482050" y="3790950"/>
            <a:ext cx="868530" cy="609600"/>
          </a:xfrm>
          <a:prstGeom prst="roundRect">
            <a:avLst>
              <a:gd name="adj" fmla="val 7510"/>
            </a:avLst>
          </a:prstGeom>
          <a:solidFill>
            <a:srgbClr val="FF0000">
              <a:alpha val="1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25000"/>
                </a:schemeClr>
              </a:solidFill>
            </a:endParaRPr>
          </a:p>
        </p:txBody>
      </p:sp>
    </p:spTree>
    <p:extLst>
      <p:ext uri="{BB962C8B-B14F-4D97-AF65-F5344CB8AC3E}">
        <p14:creationId xmlns:p14="http://schemas.microsoft.com/office/powerpoint/2010/main" val="169422620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nd with solid fill">
            <a:hlinkClick r:id="" action="ppaction://noaction"/>
            <a:extLst>
              <a:ext uri="{FF2B5EF4-FFF2-40B4-BE49-F238E27FC236}">
                <a16:creationId xmlns:a16="http://schemas.microsoft.com/office/drawing/2014/main" id="{17E18559-317C-4718-B236-1100F409033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0417" t="19722" r="10417" b="19861"/>
          <a:stretch/>
        </p:blipFill>
        <p:spPr>
          <a:xfrm>
            <a:off x="8785859" y="4845670"/>
            <a:ext cx="224659" cy="171450"/>
          </a:xfrm>
          <a:prstGeom prst="rect">
            <a:avLst/>
          </a:prstGeom>
          <a:effectLst>
            <a:outerShdw blurRad="50800" dist="38100" dir="2700000" algn="tl" rotWithShape="0">
              <a:prstClr val="black">
                <a:alpha val="40000"/>
              </a:prstClr>
            </a:outerShdw>
          </a:effectLst>
        </p:spPr>
      </p:pic>
      <p:pic>
        <p:nvPicPr>
          <p:cNvPr id="8" name="Graphic 7" descr="Hamburger Menu Icon with solid fill">
            <a:hlinkClick r:id="rId4" action="ppaction://hlinksldjump"/>
            <a:extLst>
              <a:ext uri="{FF2B5EF4-FFF2-40B4-BE49-F238E27FC236}">
                <a16:creationId xmlns:a16="http://schemas.microsoft.com/office/drawing/2014/main" id="{B1A09789-239B-4E59-92AC-374E30B22B3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0292" t="16945" r="10124" b="17222"/>
          <a:stretch/>
        </p:blipFill>
        <p:spPr>
          <a:xfrm>
            <a:off x="8453221" y="4856047"/>
            <a:ext cx="207260" cy="171450"/>
          </a:xfrm>
          <a:prstGeom prst="rect">
            <a:avLst/>
          </a:prstGeom>
        </p:spPr>
      </p:pic>
      <p:sp>
        <p:nvSpPr>
          <p:cNvPr id="9" name="Rectangle 8"/>
          <p:cNvSpPr>
            <a:spLocks noChangeArrowheads="1"/>
          </p:cNvSpPr>
          <p:nvPr/>
        </p:nvSpPr>
        <p:spPr bwMode="auto">
          <a:xfrm>
            <a:off x="3473485" y="-14288"/>
            <a:ext cx="3219151"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Pending Assignments</a:t>
            </a:r>
          </a:p>
        </p:txBody>
      </p:sp>
      <p:sp>
        <p:nvSpPr>
          <p:cNvPr id="15" name="Rectangle 1"/>
          <p:cNvSpPr>
            <a:spLocks noChangeArrowheads="1"/>
          </p:cNvSpPr>
          <p:nvPr/>
        </p:nvSpPr>
        <p:spPr bwMode="auto">
          <a:xfrm>
            <a:off x="4724400" y="742950"/>
            <a:ext cx="4191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pPr>
            <a:endParaRPr lang="en-US" sz="1600" b="1" dirty="0">
              <a:latin typeface="Cambria" pitchFamily="18" charset="0"/>
              <a:ea typeface="Cambria" pitchFamily="18" charset="0"/>
            </a:endParaRPr>
          </a:p>
          <a:p>
            <a:pPr algn="ctr" fontAlgn="base">
              <a:spcBef>
                <a:spcPct val="0"/>
              </a:spcBef>
              <a:spcAft>
                <a:spcPct val="0"/>
              </a:spcAft>
              <a:buClrTx/>
              <a:buFont typeface="Wingdings" pitchFamily="2" charset="2"/>
              <a:buChar char="q"/>
            </a:pPr>
            <a:r>
              <a:rPr lang="en-US" sz="1600" b="1" dirty="0">
                <a:latin typeface="Cambria" pitchFamily="18" charset="0"/>
                <a:ea typeface="Cambria" pitchFamily="18" charset="0"/>
              </a:rPr>
              <a:t> Pending Assignments</a:t>
            </a:r>
          </a:p>
          <a:p>
            <a:pPr algn="ctr" fontAlgn="base">
              <a:spcBef>
                <a:spcPct val="0"/>
              </a:spcBef>
              <a:spcAft>
                <a:spcPct val="0"/>
              </a:spcAft>
              <a:buClrTx/>
            </a:pPr>
            <a:endParaRPr lang="en-US" sz="1600" b="1" dirty="0">
              <a:latin typeface="Cambria" pitchFamily="18" charset="0"/>
              <a:ea typeface="Cambria" pitchFamily="18" charset="0"/>
            </a:endParaRPr>
          </a:p>
          <a:p>
            <a:pPr algn="ctr" fontAlgn="base">
              <a:spcBef>
                <a:spcPct val="0"/>
              </a:spcBef>
              <a:spcAft>
                <a:spcPct val="0"/>
              </a:spcAft>
              <a:buClrTx/>
            </a:pPr>
            <a:endParaRPr lang="en-US" sz="1600" b="1" dirty="0">
              <a:latin typeface="Cambria" pitchFamily="18" charset="0"/>
              <a:ea typeface="Cambria" pitchFamily="18" charset="0"/>
            </a:endParaRPr>
          </a:p>
          <a:p>
            <a:pPr algn="ct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 &gt;&gt; Pending Assignments</a:t>
            </a:r>
          </a:p>
          <a:p>
            <a:pPr algn="ctr" fontAlgn="base">
              <a:spcBef>
                <a:spcPct val="0"/>
              </a:spcBef>
              <a:spcAft>
                <a:spcPct val="0"/>
              </a:spcAft>
              <a:buClrTx/>
            </a:pPr>
            <a:r>
              <a:rPr lang="en-US" sz="1600" dirty="0">
                <a:latin typeface="Cambria" pitchFamily="18" charset="0"/>
                <a:ea typeface="Cambria" pitchFamily="18" charset="0"/>
              </a:rPr>
              <a:t>Or</a:t>
            </a:r>
          </a:p>
          <a:p>
            <a:pPr algn="ctr" fontAlgn="base">
              <a:spcBef>
                <a:spcPct val="0"/>
              </a:spcBef>
              <a:spcAft>
                <a:spcPct val="0"/>
              </a:spcAft>
              <a:buClrTx/>
            </a:pPr>
            <a:r>
              <a:rPr lang="en-US" sz="1600" dirty="0">
                <a:latin typeface="Cambria" pitchFamily="18" charset="0"/>
                <a:ea typeface="Cambria" pitchFamily="18" charset="0"/>
              </a:rPr>
              <a:t>Exam Connect &gt;&gt; CA Submission</a:t>
            </a:r>
          </a:p>
          <a:p>
            <a:pPr algn="ctr" fontAlgn="base">
              <a:spcBef>
                <a:spcPct val="0"/>
              </a:spcBef>
              <a:spcAft>
                <a:spcPct val="0"/>
              </a:spcAft>
              <a:buClrTx/>
            </a:pPr>
            <a:endParaRPr lang="en-US" sz="1600" dirty="0">
              <a:latin typeface="Cambria" pitchFamily="18" charset="0"/>
              <a:ea typeface="Cambria" pitchFamily="18" charset="0"/>
            </a:endParaRPr>
          </a:p>
          <a:p>
            <a:pPr fontAlgn="base">
              <a:spcBef>
                <a:spcPct val="0"/>
              </a:spcBef>
              <a:spcAft>
                <a:spcPct val="0"/>
              </a:spcAft>
              <a:buClrTx/>
              <a:buFont typeface="Wingdings" pitchFamily="2" charset="2"/>
              <a:buChar char="Ø"/>
            </a:pPr>
            <a:r>
              <a:rPr lang="en-US" sz="1600" dirty="0">
                <a:latin typeface="Cambria" pitchFamily="18" charset="0"/>
                <a:ea typeface="Cambria" pitchFamily="18" charset="0"/>
              </a:rPr>
              <a:t> This Section includes the course wise  Assignments.</a:t>
            </a:r>
          </a:p>
          <a:p>
            <a:pPr fontAlgn="base">
              <a:spcBef>
                <a:spcPct val="0"/>
              </a:spcBef>
              <a:spcAft>
                <a:spcPct val="0"/>
              </a:spcAft>
              <a:buClrTx/>
              <a:buFont typeface="Wingdings" pitchFamily="2" charset="2"/>
              <a:buChar char="Ø"/>
            </a:pPr>
            <a:endParaRPr lang="en-US" sz="1600" dirty="0">
              <a:latin typeface="Cambria" pitchFamily="18" charset="0"/>
              <a:ea typeface="Cambria" pitchFamily="18" charset="0"/>
            </a:endParaRPr>
          </a:p>
          <a:p>
            <a:pPr fontAlgn="base">
              <a:spcBef>
                <a:spcPct val="0"/>
              </a:spcBef>
              <a:spcAft>
                <a:spcPct val="0"/>
              </a:spcAft>
              <a:buClrTx/>
              <a:buFont typeface="Wingdings" pitchFamily="2" charset="2"/>
              <a:buChar char="Ø"/>
            </a:pPr>
            <a:r>
              <a:rPr lang="en-US" sz="1600" dirty="0">
                <a:latin typeface="Cambria" pitchFamily="18" charset="0"/>
                <a:ea typeface="Cambria" pitchFamily="18" charset="0"/>
              </a:rPr>
              <a:t> </a:t>
            </a:r>
            <a:r>
              <a:rPr lang="en-US" sz="1600" b="1" dirty="0">
                <a:solidFill>
                  <a:schemeClr val="accent1">
                    <a:lumMod val="50000"/>
                  </a:schemeClr>
                </a:solidFill>
                <a:latin typeface="Cambria" pitchFamily="18" charset="0"/>
                <a:ea typeface="Cambria" pitchFamily="18" charset="0"/>
              </a:rPr>
              <a:t>“View More” </a:t>
            </a:r>
            <a:r>
              <a:rPr lang="en-US" sz="1600" dirty="0">
                <a:latin typeface="Cambria" pitchFamily="18" charset="0"/>
                <a:ea typeface="Cambria" pitchFamily="18" charset="0"/>
              </a:rPr>
              <a:t>section displays the Course wise Assignments including the Term Id, Start Date, End Date, Total Marks of each Assignment.</a:t>
            </a:r>
          </a:p>
          <a:p>
            <a:pPr fontAlgn="base">
              <a:spcBef>
                <a:spcPct val="0"/>
              </a:spcBef>
              <a:spcAft>
                <a:spcPct val="0"/>
              </a:spcAft>
              <a:buClrTx/>
              <a:buFont typeface="Wingdings" pitchFamily="2" charset="2"/>
              <a:buChar char="Ø"/>
            </a:pPr>
            <a:endParaRPr lang="en-US" sz="1600" dirty="0">
              <a:latin typeface="Cambria" pitchFamily="18" charset="0"/>
              <a:ea typeface="Cambria" pitchFamily="18" charset="0"/>
            </a:endParaRPr>
          </a:p>
          <a:p>
            <a:pPr fontAlgn="base">
              <a:spcBef>
                <a:spcPct val="0"/>
              </a:spcBef>
              <a:spcAft>
                <a:spcPct val="0"/>
              </a:spcAft>
              <a:buClrTx/>
            </a:pPr>
            <a:endParaRPr lang="en-US" sz="1600" dirty="0">
              <a:latin typeface="Cambria" pitchFamily="18" charset="0"/>
              <a:ea typeface="Cambria" pitchFamily="18" charset="0"/>
            </a:endParaRPr>
          </a:p>
        </p:txBody>
      </p:sp>
      <p:pic>
        <p:nvPicPr>
          <p:cNvPr id="18434" name="Picture 2"/>
          <p:cNvPicPr>
            <a:picLocks noChangeAspect="1" noChangeArrowheads="1"/>
          </p:cNvPicPr>
          <p:nvPr/>
        </p:nvPicPr>
        <p:blipFill>
          <a:blip r:embed="rId7"/>
          <a:srcRect l="11713" t="33073" r="60176" b="8594"/>
          <a:stretch>
            <a:fillRect/>
          </a:stretch>
        </p:blipFill>
        <p:spPr bwMode="auto">
          <a:xfrm>
            <a:off x="228600" y="666750"/>
            <a:ext cx="4038600" cy="4267200"/>
          </a:xfrm>
          <a:prstGeom prst="rect">
            <a:avLst/>
          </a:prstGeom>
          <a:noFill/>
          <a:ln w="9525">
            <a:noFill/>
            <a:miter lim="800000"/>
            <a:headEnd/>
            <a:tailEnd/>
          </a:ln>
          <a:effectLst/>
        </p:spPr>
      </p:pic>
      <p:sp>
        <p:nvSpPr>
          <p:cNvPr id="12" name="Rounded Rectangle 11"/>
          <p:cNvSpPr/>
          <p:nvPr/>
        </p:nvSpPr>
        <p:spPr>
          <a:xfrm>
            <a:off x="2667000" y="4019550"/>
            <a:ext cx="1295400" cy="609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91313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nd with solid fill">
            <a:hlinkClick r:id="" action="ppaction://noaction"/>
            <a:extLst>
              <a:ext uri="{FF2B5EF4-FFF2-40B4-BE49-F238E27FC236}">
                <a16:creationId xmlns:a16="http://schemas.microsoft.com/office/drawing/2014/main" id="{17E18559-317C-4718-B236-1100F409033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0417" t="19722" r="10417" b="19861"/>
          <a:stretch/>
        </p:blipFill>
        <p:spPr>
          <a:xfrm>
            <a:off x="8785859" y="4845670"/>
            <a:ext cx="224659" cy="171450"/>
          </a:xfrm>
          <a:prstGeom prst="rect">
            <a:avLst/>
          </a:prstGeom>
          <a:effectLst>
            <a:outerShdw blurRad="50800" dist="38100" dir="2700000" algn="tl" rotWithShape="0">
              <a:prstClr val="black">
                <a:alpha val="40000"/>
              </a:prstClr>
            </a:outerShdw>
          </a:effectLst>
        </p:spPr>
      </p:pic>
      <p:pic>
        <p:nvPicPr>
          <p:cNvPr id="8" name="Graphic 7" descr="Hamburger Menu Icon with solid fill">
            <a:hlinkClick r:id="rId4" action="ppaction://hlinksldjump"/>
            <a:extLst>
              <a:ext uri="{FF2B5EF4-FFF2-40B4-BE49-F238E27FC236}">
                <a16:creationId xmlns:a16="http://schemas.microsoft.com/office/drawing/2014/main" id="{B1A09789-239B-4E59-92AC-374E30B22B3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0292" t="16945" r="10124" b="17222"/>
          <a:stretch/>
        </p:blipFill>
        <p:spPr>
          <a:xfrm>
            <a:off x="8453221" y="4856047"/>
            <a:ext cx="207260" cy="171450"/>
          </a:xfrm>
          <a:prstGeom prst="rect">
            <a:avLst/>
          </a:prstGeom>
        </p:spPr>
      </p:pic>
      <p:sp>
        <p:nvSpPr>
          <p:cNvPr id="9" name="Rectangle 8"/>
          <p:cNvSpPr>
            <a:spLocks noChangeArrowheads="1"/>
          </p:cNvSpPr>
          <p:nvPr/>
        </p:nvSpPr>
        <p:spPr bwMode="auto">
          <a:xfrm>
            <a:off x="3368490" y="-14288"/>
            <a:ext cx="2010487"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My Messages</a:t>
            </a:r>
          </a:p>
        </p:txBody>
      </p:sp>
      <p:sp>
        <p:nvSpPr>
          <p:cNvPr id="15" name="Rectangle 1"/>
          <p:cNvSpPr>
            <a:spLocks noChangeArrowheads="1"/>
          </p:cNvSpPr>
          <p:nvPr/>
        </p:nvSpPr>
        <p:spPr bwMode="auto">
          <a:xfrm>
            <a:off x="4267200" y="1352550"/>
            <a:ext cx="4419601" cy="30162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Dashboard&gt;&gt; My Messages </a:t>
            </a:r>
          </a:p>
          <a:p>
            <a:pPr algn="ctr" fontAlgn="base">
              <a:spcBef>
                <a:spcPct val="0"/>
              </a:spcBef>
              <a:spcAft>
                <a:spcPct val="0"/>
              </a:spcAft>
              <a:buClrTx/>
            </a:pPr>
            <a:r>
              <a:rPr lang="en-US" sz="1600" dirty="0">
                <a:latin typeface="Cambria" pitchFamily="18" charset="0"/>
                <a:ea typeface="Cambria" pitchFamily="18" charset="0"/>
              </a:rPr>
              <a:t>Or</a:t>
            </a:r>
          </a:p>
          <a:p>
            <a:pPr algn="ctr" fontAlgn="base">
              <a:spcBef>
                <a:spcPct val="0"/>
              </a:spcBef>
              <a:spcAft>
                <a:spcPct val="0"/>
              </a:spcAft>
              <a:buClrTx/>
            </a:pPr>
            <a:r>
              <a:rPr lang="en-US" sz="1600" dirty="0">
                <a:latin typeface="Cambria" pitchFamily="18" charset="0"/>
                <a:ea typeface="Cambria" pitchFamily="18" charset="0"/>
              </a:rPr>
              <a:t>Dashboard &gt;&gt; e-Communication &gt;&gt; Messages</a:t>
            </a:r>
          </a:p>
          <a:p>
            <a:pPr algn="ctr" fontAlgn="base">
              <a:spcBef>
                <a:spcPct val="0"/>
              </a:spcBef>
              <a:spcAft>
                <a:spcPct val="0"/>
              </a:spcAft>
              <a:buClrTx/>
            </a:pPr>
            <a:endParaRPr lang="en-US" sz="1600" dirty="0">
              <a:latin typeface="Cambria" pitchFamily="18" charset="0"/>
              <a:ea typeface="Cambria" pitchFamily="18" charset="0"/>
            </a:endParaRPr>
          </a:p>
          <a:p>
            <a:pPr lvl="0" fontAlgn="base">
              <a:lnSpc>
                <a:spcPct val="150000"/>
              </a:lnSpc>
              <a:spcBef>
                <a:spcPct val="0"/>
              </a:spcBef>
              <a:spcAft>
                <a:spcPct val="0"/>
              </a:spcAft>
              <a:buClrTx/>
              <a:buFont typeface="Wingdings" pitchFamily="2" charset="2"/>
              <a:buChar char="Ø"/>
            </a:pPr>
            <a:r>
              <a:rPr lang="en-US" dirty="0">
                <a:latin typeface="Cambria" pitchFamily="18" charset="0"/>
                <a:ea typeface="Cambria" pitchFamily="18" charset="0"/>
              </a:rPr>
              <a:t>To facilitate the user to view personalized messages posted by university related to Academics, Examinations and other </a:t>
            </a:r>
          </a:p>
          <a:p>
            <a:pPr lvl="0" fontAlgn="base">
              <a:lnSpc>
                <a:spcPct val="150000"/>
              </a:lnSpc>
              <a:spcBef>
                <a:spcPct val="0"/>
              </a:spcBef>
              <a:spcAft>
                <a:spcPct val="0"/>
              </a:spcAft>
              <a:buClrTx/>
              <a:buFont typeface="Wingdings" pitchFamily="2" charset="2"/>
              <a:buChar char="Ø"/>
            </a:pPr>
            <a:endParaRPr lang="en-US" dirty="0">
              <a:latin typeface="Cambria" pitchFamily="18" charset="0"/>
              <a:ea typeface="Cambria" pitchFamily="18" charset="0"/>
            </a:endParaRPr>
          </a:p>
          <a:p>
            <a:pPr lvl="0" fontAlgn="base">
              <a:lnSpc>
                <a:spcPct val="150000"/>
              </a:lnSpc>
              <a:spcBef>
                <a:spcPct val="0"/>
              </a:spcBef>
              <a:spcAft>
                <a:spcPct val="0"/>
              </a:spcAft>
              <a:buClrTx/>
              <a:buFont typeface="Wingdings" pitchFamily="2" charset="2"/>
              <a:buChar char="Ø"/>
            </a:pPr>
            <a:r>
              <a:rPr lang="en-US" dirty="0">
                <a:latin typeface="Cambria" pitchFamily="18" charset="0"/>
                <a:ea typeface="Cambria" pitchFamily="18" charset="0"/>
              </a:rPr>
              <a:t>All the Messages on a click will be available to view through </a:t>
            </a:r>
            <a:r>
              <a:rPr lang="en-US" b="1" dirty="0">
                <a:solidFill>
                  <a:schemeClr val="accent1">
                    <a:lumMod val="50000"/>
                  </a:schemeClr>
                </a:solidFill>
                <a:latin typeface="Cambria" pitchFamily="18" charset="0"/>
                <a:ea typeface="Cambria" pitchFamily="18" charset="0"/>
              </a:rPr>
              <a:t>“ All Messages”</a:t>
            </a:r>
          </a:p>
        </p:txBody>
      </p:sp>
      <p:pic>
        <p:nvPicPr>
          <p:cNvPr id="19458" name="Picture 2"/>
          <p:cNvPicPr>
            <a:picLocks noChangeAspect="1" noChangeArrowheads="1"/>
          </p:cNvPicPr>
          <p:nvPr/>
        </p:nvPicPr>
        <p:blipFill>
          <a:blip r:embed="rId7"/>
          <a:srcRect l="39239" t="34115" r="32064" b="6510"/>
          <a:stretch>
            <a:fillRect/>
          </a:stretch>
        </p:blipFill>
        <p:spPr bwMode="auto">
          <a:xfrm>
            <a:off x="381000" y="438150"/>
            <a:ext cx="3733800" cy="4343400"/>
          </a:xfrm>
          <a:prstGeom prst="rect">
            <a:avLst/>
          </a:prstGeom>
          <a:noFill/>
          <a:ln w="9525">
            <a:noFill/>
            <a:miter lim="800000"/>
            <a:headEnd/>
            <a:tailEnd/>
          </a:ln>
          <a:effectLst/>
        </p:spPr>
      </p:pic>
      <p:sp>
        <p:nvSpPr>
          <p:cNvPr id="12" name="Rounded Rectangle 11"/>
          <p:cNvSpPr/>
          <p:nvPr/>
        </p:nvSpPr>
        <p:spPr>
          <a:xfrm>
            <a:off x="2590800" y="4019550"/>
            <a:ext cx="12954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3920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2818" y="130373"/>
            <a:ext cx="4014240" cy="307777"/>
          </a:xfrm>
          <a:prstGeom prst="rect">
            <a:avLst/>
          </a:prstGeom>
        </p:spPr>
        <p:txBody>
          <a:bodyPr wrap="none">
            <a:spAutoFit/>
          </a:bodyPr>
          <a:lstStyle/>
          <a:p>
            <a:pPr algn="ctr"/>
            <a:r>
              <a:rPr lang="en-IN" b="1" dirty="0">
                <a:solidFill>
                  <a:schemeClr val="accent1">
                    <a:lumMod val="50000"/>
                  </a:schemeClr>
                </a:solidFill>
                <a:latin typeface="Cambria" pitchFamily="18" charset="0"/>
                <a:ea typeface="Cambria" pitchFamily="18" charset="0"/>
                <a:cs typeface="Calibri" pitchFamily="34" charset="0"/>
              </a:rPr>
              <a:t>Recently Placed and Today’s Placement Drives</a:t>
            </a:r>
          </a:p>
        </p:txBody>
      </p:sp>
      <p:pic>
        <p:nvPicPr>
          <p:cNvPr id="3" name="Picture 2"/>
          <p:cNvPicPr/>
          <p:nvPr/>
        </p:nvPicPr>
        <p:blipFill rotWithShape="1">
          <a:blip r:embed="rId2"/>
          <a:srcRect l="9607" t="38704" r="47031" b="17033"/>
          <a:stretch/>
        </p:blipFill>
        <p:spPr bwMode="auto">
          <a:xfrm>
            <a:off x="76200" y="590550"/>
            <a:ext cx="4038600" cy="213360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4419600" y="971550"/>
            <a:ext cx="4362226" cy="954107"/>
          </a:xfrm>
          <a:prstGeom prst="rect">
            <a:avLst/>
          </a:prstGeom>
        </p:spPr>
        <p:txBody>
          <a:bodyPr wrap="square">
            <a:spAutoFit/>
          </a:bodyPr>
          <a:lstStyle/>
          <a:p>
            <a:pPr algn="ctr" fontAlgn="base">
              <a:spcBef>
                <a:spcPct val="0"/>
              </a:spcBef>
              <a:spcAft>
                <a:spcPct val="0"/>
              </a:spcAft>
              <a:buClrTx/>
            </a:pPr>
            <a:r>
              <a:rPr lang="en-US" b="1" dirty="0">
                <a:latin typeface="Cambria" pitchFamily="18" charset="0"/>
                <a:ea typeface="Cambria" pitchFamily="18" charset="0"/>
              </a:rPr>
              <a:t>Navigation: </a:t>
            </a:r>
            <a:r>
              <a:rPr lang="en-US" dirty="0">
                <a:latin typeface="Cambria" pitchFamily="18" charset="0"/>
                <a:ea typeface="Cambria" pitchFamily="18" charset="0"/>
              </a:rPr>
              <a:t>Dashboard&gt;&gt; Recently Placed (Regular)</a:t>
            </a:r>
          </a:p>
          <a:p>
            <a:pPr algn="ctr" fontAlgn="base">
              <a:spcBef>
                <a:spcPct val="0"/>
              </a:spcBef>
              <a:spcAft>
                <a:spcPct val="0"/>
              </a:spcAft>
              <a:buClrTx/>
            </a:pPr>
            <a:endParaRPr lang="en-US" dirty="0">
              <a:latin typeface="Cambria" pitchFamily="18" charset="0"/>
              <a:ea typeface="Cambria" pitchFamily="18" charset="0"/>
            </a:endParaRPr>
          </a:p>
          <a:p>
            <a:pPr fontAlgn="base">
              <a:spcBef>
                <a:spcPct val="0"/>
              </a:spcBef>
              <a:spcAft>
                <a:spcPct val="0"/>
              </a:spcAft>
              <a:buClrTx/>
            </a:pPr>
            <a:r>
              <a:rPr lang="en-US" dirty="0">
                <a:latin typeface="Cambria" pitchFamily="18" charset="0"/>
                <a:ea typeface="Cambria" pitchFamily="18" charset="0"/>
              </a:rPr>
              <a:t>This section facilitates the user to view the details of Recently Placed students from Regular Mode.</a:t>
            </a:r>
          </a:p>
        </p:txBody>
      </p:sp>
      <p:pic>
        <p:nvPicPr>
          <p:cNvPr id="5" name="Picture 4"/>
          <p:cNvPicPr/>
          <p:nvPr/>
        </p:nvPicPr>
        <p:blipFill rotWithShape="1">
          <a:blip r:embed="rId2"/>
          <a:srcRect l="53704" t="38704" r="3703" b="17033"/>
          <a:stretch/>
        </p:blipFill>
        <p:spPr bwMode="auto">
          <a:xfrm>
            <a:off x="76200" y="2854811"/>
            <a:ext cx="4038600" cy="2155339"/>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4572000" y="3239982"/>
            <a:ext cx="4343400" cy="1384995"/>
          </a:xfrm>
          <a:prstGeom prst="rect">
            <a:avLst/>
          </a:prstGeom>
        </p:spPr>
        <p:txBody>
          <a:bodyPr wrap="square">
            <a:spAutoFit/>
          </a:bodyPr>
          <a:lstStyle/>
          <a:p>
            <a:pPr algn="ctr" fontAlgn="base">
              <a:spcBef>
                <a:spcPct val="0"/>
              </a:spcBef>
              <a:spcAft>
                <a:spcPct val="0"/>
              </a:spcAft>
              <a:buClrTx/>
            </a:pPr>
            <a:r>
              <a:rPr lang="en-US" b="1" dirty="0">
                <a:latin typeface="Cambria" pitchFamily="18" charset="0"/>
                <a:ea typeface="Cambria" pitchFamily="18" charset="0"/>
              </a:rPr>
              <a:t>Navigation: </a:t>
            </a:r>
            <a:r>
              <a:rPr lang="en-US" dirty="0">
                <a:latin typeface="Cambria" pitchFamily="18" charset="0"/>
                <a:ea typeface="Cambria" pitchFamily="18" charset="0"/>
              </a:rPr>
              <a:t>Dashboard&gt;&gt; Today’s Placement Drives (Regular)</a:t>
            </a:r>
          </a:p>
          <a:p>
            <a:pPr algn="ctr" fontAlgn="base">
              <a:spcBef>
                <a:spcPct val="0"/>
              </a:spcBef>
              <a:spcAft>
                <a:spcPct val="0"/>
              </a:spcAft>
              <a:buClrTx/>
            </a:pPr>
            <a:endParaRPr lang="en-US" dirty="0">
              <a:latin typeface="Cambria" pitchFamily="18" charset="0"/>
              <a:ea typeface="Cambria" pitchFamily="18" charset="0"/>
            </a:endParaRPr>
          </a:p>
          <a:p>
            <a:pPr fontAlgn="base">
              <a:spcBef>
                <a:spcPct val="0"/>
              </a:spcBef>
              <a:spcAft>
                <a:spcPct val="0"/>
              </a:spcAft>
              <a:buClrTx/>
            </a:pPr>
            <a:r>
              <a:rPr lang="en-US" dirty="0">
                <a:latin typeface="Cambria" pitchFamily="18" charset="0"/>
                <a:ea typeface="Cambria" pitchFamily="18" charset="0"/>
              </a:rPr>
              <a:t>This section facilitates the user to view the updates related to Placement Drives to be conducted on a particular day for Regular Mode students.</a:t>
            </a:r>
          </a:p>
        </p:txBody>
      </p:sp>
      <p:sp>
        <p:nvSpPr>
          <p:cNvPr id="7" name="Rounded Rectangle 6"/>
          <p:cNvSpPr/>
          <p:nvPr/>
        </p:nvSpPr>
        <p:spPr>
          <a:xfrm>
            <a:off x="228600" y="666750"/>
            <a:ext cx="2057400" cy="3809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2400" y="2952750"/>
            <a:ext cx="2522668" cy="36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53340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nd with solid fill">
            <a:hlinkClick r:id="" action="ppaction://noaction"/>
            <a:extLst>
              <a:ext uri="{FF2B5EF4-FFF2-40B4-BE49-F238E27FC236}">
                <a16:creationId xmlns:a16="http://schemas.microsoft.com/office/drawing/2014/main" id="{17E18559-317C-4718-B236-1100F409033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0417" t="19722" r="10417" b="19861"/>
          <a:stretch/>
        </p:blipFill>
        <p:spPr>
          <a:xfrm>
            <a:off x="8785859" y="4845670"/>
            <a:ext cx="224659" cy="171450"/>
          </a:xfrm>
          <a:prstGeom prst="rect">
            <a:avLst/>
          </a:prstGeom>
          <a:effectLst>
            <a:outerShdw blurRad="50800" dist="38100" dir="2700000" algn="tl" rotWithShape="0">
              <a:prstClr val="black">
                <a:alpha val="40000"/>
              </a:prstClr>
            </a:outerShdw>
          </a:effectLst>
        </p:spPr>
      </p:pic>
      <p:pic>
        <p:nvPicPr>
          <p:cNvPr id="8" name="Graphic 7" descr="Hamburger Menu Icon with solid fill">
            <a:hlinkClick r:id="rId4" action="ppaction://hlinksldjump"/>
            <a:extLst>
              <a:ext uri="{FF2B5EF4-FFF2-40B4-BE49-F238E27FC236}">
                <a16:creationId xmlns:a16="http://schemas.microsoft.com/office/drawing/2014/main" id="{B1A09789-239B-4E59-92AC-374E30B22B3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0292" t="16945" r="10124" b="17222"/>
          <a:stretch/>
        </p:blipFill>
        <p:spPr>
          <a:xfrm>
            <a:off x="8453221" y="4856047"/>
            <a:ext cx="207260" cy="171450"/>
          </a:xfrm>
          <a:prstGeom prst="rect">
            <a:avLst/>
          </a:prstGeom>
        </p:spPr>
      </p:pic>
      <p:sp>
        <p:nvSpPr>
          <p:cNvPr id="9" name="Rectangle 8"/>
          <p:cNvSpPr>
            <a:spLocks noChangeArrowheads="1"/>
          </p:cNvSpPr>
          <p:nvPr/>
        </p:nvSpPr>
        <p:spPr bwMode="auto">
          <a:xfrm>
            <a:off x="3276600" y="209550"/>
            <a:ext cx="248657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Announcements</a:t>
            </a:r>
          </a:p>
        </p:txBody>
      </p:sp>
      <p:sp>
        <p:nvSpPr>
          <p:cNvPr id="15" name="Rectangle 1"/>
          <p:cNvSpPr>
            <a:spLocks noChangeArrowheads="1"/>
          </p:cNvSpPr>
          <p:nvPr/>
        </p:nvSpPr>
        <p:spPr bwMode="auto">
          <a:xfrm>
            <a:off x="381000" y="3638550"/>
            <a:ext cx="8382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pPr>
            <a:r>
              <a:rPr lang="en-US" sz="1600" b="1" dirty="0">
                <a:latin typeface="Cambria" pitchFamily="18" charset="0"/>
                <a:ea typeface="Cambria" pitchFamily="18" charset="0"/>
              </a:rPr>
              <a:t>Navigation: </a:t>
            </a:r>
            <a:r>
              <a:rPr lang="en-US" sz="1600" dirty="0">
                <a:latin typeface="Cambria" pitchFamily="18" charset="0"/>
                <a:ea typeface="Cambria" pitchFamily="18" charset="0"/>
              </a:rPr>
              <a:t>Dashboard &gt;&gt;Announcements</a:t>
            </a:r>
          </a:p>
          <a:p>
            <a:pPr algn="ctr" fontAlgn="base">
              <a:spcBef>
                <a:spcPct val="0"/>
              </a:spcBef>
              <a:spcAft>
                <a:spcPct val="0"/>
              </a:spcAft>
              <a:buClrTx/>
            </a:pPr>
            <a:endParaRPr lang="en-US" sz="1600" dirty="0">
              <a:latin typeface="Cambria" pitchFamily="18" charset="0"/>
              <a:ea typeface="Cambria" pitchFamily="18" charset="0"/>
            </a:endParaRPr>
          </a:p>
          <a:p>
            <a:pPr fontAlgn="base">
              <a:spcBef>
                <a:spcPct val="0"/>
              </a:spcBef>
              <a:spcAft>
                <a:spcPct val="0"/>
              </a:spcAft>
              <a:buClrTx/>
              <a:buFont typeface="Wingdings" pitchFamily="2" charset="2"/>
              <a:buChar char="Ø"/>
            </a:pPr>
            <a:r>
              <a:rPr lang="en-US" sz="1600" dirty="0">
                <a:latin typeface="Cambria" pitchFamily="18" charset="0"/>
                <a:ea typeface="Cambria" pitchFamily="18" charset="0"/>
              </a:rPr>
              <a:t>  This section reflects all the Announcements related to Academics, Examination, Placements etc. posted by the University. </a:t>
            </a:r>
          </a:p>
        </p:txBody>
      </p:sp>
      <p:pic>
        <p:nvPicPr>
          <p:cNvPr id="7170" name="Picture 2"/>
          <p:cNvPicPr>
            <a:picLocks noChangeAspect="1" noChangeArrowheads="1"/>
          </p:cNvPicPr>
          <p:nvPr/>
        </p:nvPicPr>
        <p:blipFill>
          <a:blip r:embed="rId7"/>
          <a:srcRect l="12299" t="32280" r="4539" b="14844"/>
          <a:stretch>
            <a:fillRect/>
          </a:stretch>
        </p:blipFill>
        <p:spPr bwMode="auto">
          <a:xfrm>
            <a:off x="0" y="666750"/>
            <a:ext cx="9144000" cy="2667000"/>
          </a:xfrm>
          <a:prstGeom prst="rect">
            <a:avLst/>
          </a:prstGeom>
          <a:noFill/>
          <a:ln w="9525">
            <a:noFill/>
            <a:miter lim="800000"/>
            <a:headEnd/>
            <a:tailEnd/>
          </a:ln>
          <a:effectLst/>
        </p:spPr>
      </p:pic>
      <p:sp>
        <p:nvSpPr>
          <p:cNvPr id="10" name="Rounded Rectangle 9"/>
          <p:cNvSpPr/>
          <p:nvPr/>
        </p:nvSpPr>
        <p:spPr>
          <a:xfrm>
            <a:off x="152400" y="666750"/>
            <a:ext cx="18288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88290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buClrTx/>
              <a:defRPr/>
            </a:pPr>
            <a:endParaRPr lang="en-US" kern="1200" dirty="0">
              <a:solidFill>
                <a:prstClr val="white"/>
              </a:solidFill>
              <a:latin typeface="Times New Roman"/>
            </a:endParaRPr>
          </a:p>
        </p:txBody>
      </p:sp>
      <p:sp>
        <p:nvSpPr>
          <p:cNvPr id="9"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7"/>
            <a:ext cx="5654629" cy="5143157"/>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0" tIns="34289" rIns="68570" bIns="34289" rtlCol="0" anchor="ctr">
            <a:noAutofit/>
          </a:bodyPr>
          <a:lstStyle/>
          <a:p>
            <a:pPr algn="ctr" defTabSz="685681">
              <a:buClrTx/>
              <a:defRPr/>
            </a:pPr>
            <a:endParaRPr lang="en-US" kern="1200" dirty="0">
              <a:solidFill>
                <a:prstClr val="white"/>
              </a:solidFill>
              <a:latin typeface="Times New Roman"/>
            </a:endParaRPr>
          </a:p>
        </p:txBody>
      </p:sp>
      <p:grpSp>
        <p:nvGrpSpPr>
          <p:cNvPr id="3"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9886" y="511221"/>
            <a:ext cx="1171700" cy="879730"/>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sp>
          <p:nvSpPr>
            <p:cNvPr id="13"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grpSp>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404568" y="952507"/>
            <a:ext cx="4383823" cy="3238490"/>
          </a:xfrm>
        </p:spPr>
        <p:txBody>
          <a:bodyPr anchor="ctr">
            <a:noAutofit/>
          </a:bodyPr>
          <a:lstStyle/>
          <a:p>
            <a:pPr algn="l"/>
            <a:r>
              <a:rPr lang="en-US" sz="3200" b="1" dirty="0">
                <a:solidFill>
                  <a:schemeClr val="bg1"/>
                </a:solidFill>
                <a:effectLst>
                  <a:outerShdw blurRad="38100" dist="38100" dir="2700000" algn="tl">
                    <a:srgbClr val="000000">
                      <a:alpha val="43137"/>
                    </a:srgbClr>
                  </a:outerShdw>
                </a:effectLst>
                <a:latin typeface="Cambria" pitchFamily="18" charset="0"/>
                <a:ea typeface="Cambria" pitchFamily="18" charset="0"/>
              </a:rPr>
              <a:t>Main Menu</a:t>
            </a:r>
            <a:endParaRPr lang="en-US" sz="1600" b="1" dirty="0">
              <a:solidFill>
                <a:schemeClr val="bg1"/>
              </a:solidFill>
              <a:effectLst>
                <a:outerShdw blurRad="38100" dist="38100" dir="2700000" algn="tl">
                  <a:srgbClr val="000000">
                    <a:alpha val="43137"/>
                  </a:srgbClr>
                </a:outerShdw>
              </a:effectLst>
              <a:latin typeface="Cambria" pitchFamily="18" charset="0"/>
              <a:ea typeface="Cambria" pitchFamily="18" charset="0"/>
            </a:endParaRPr>
          </a:p>
        </p:txBody>
      </p:sp>
      <p:pic>
        <p:nvPicPr>
          <p:cNvPr id="8" name="Graphic 7" descr="End with solid fill">
            <a:hlinkClick r:id="rId2" action="ppaction://hlinksldjump"/>
            <a:extLst>
              <a:ext uri="{FF2B5EF4-FFF2-40B4-BE49-F238E27FC236}">
                <a16:creationId xmlns:a16="http://schemas.microsoft.com/office/drawing/2014/main" id="{EAE31269-0E4B-4179-9ADB-AE274FEDC72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66" y="4845670"/>
            <a:ext cx="224659" cy="171450"/>
          </a:xfrm>
          <a:prstGeom prst="rect">
            <a:avLst/>
          </a:prstGeom>
          <a:effectLst>
            <a:outerShdw blurRad="50800" dist="38100" dir="2700000" algn="tl" rotWithShape="0">
              <a:prstClr val="black">
                <a:alpha val="40000"/>
              </a:prstClr>
            </a:outerShdw>
          </a:effectLst>
        </p:spPr>
      </p:pic>
      <p:pic>
        <p:nvPicPr>
          <p:cNvPr id="10" name="Graphic 9" descr="Hamburger Menu Icon with solid fill">
            <a:hlinkClick r:id="rId5" action="ppaction://hlinksldjump"/>
            <a:extLst>
              <a:ext uri="{FF2B5EF4-FFF2-40B4-BE49-F238E27FC236}">
                <a16:creationId xmlns:a16="http://schemas.microsoft.com/office/drawing/2014/main" id="{FED27FE7-344F-4F7E-B116-83F57B7C563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pic>
        <p:nvPicPr>
          <p:cNvPr id="11" name="Google Shape;71;p1"/>
          <p:cNvPicPr/>
          <p:nvPr/>
        </p:nvPicPr>
        <p:blipFill rotWithShape="1">
          <a:blip r:embed="rId8">
            <a:alphaModFix/>
          </a:blip>
          <a:srcRect/>
          <a:stretch/>
        </p:blipFill>
        <p:spPr>
          <a:xfrm>
            <a:off x="5638800" y="3635110"/>
            <a:ext cx="3464560" cy="935355"/>
          </a:xfrm>
          <a:prstGeom prst="rect">
            <a:avLst/>
          </a:prstGeom>
          <a:noFill/>
          <a:ln>
            <a:noFill/>
          </a:ln>
        </p:spPr>
      </p:pic>
    </p:spTree>
    <p:extLst>
      <p:ext uri="{BB962C8B-B14F-4D97-AF65-F5344CB8AC3E}">
        <p14:creationId xmlns:p14="http://schemas.microsoft.com/office/powerpoint/2010/main" val="243776850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926" t="10500" r="1622" b="74678"/>
          <a:stretch/>
        </p:blipFill>
        <p:spPr bwMode="auto">
          <a:xfrm>
            <a:off x="0" y="913055"/>
            <a:ext cx="9144000" cy="893422"/>
          </a:xfrm>
          <a:prstGeom prst="rect">
            <a:avLst/>
          </a:prstGeom>
          <a:ln>
            <a:noFill/>
          </a:ln>
          <a:extLst>
            <a:ext uri="{53640926-AAD7-44D8-BBD7-CCE9431645EC}">
              <a14:shadowObscured xmlns:a14="http://schemas.microsoft.com/office/drawing/2010/main"/>
            </a:ext>
          </a:extLst>
        </p:spPr>
      </p:pic>
      <p:sp>
        <p:nvSpPr>
          <p:cNvPr id="58369" name="Rectangle 1"/>
          <p:cNvSpPr>
            <a:spLocks noChangeArrowheads="1"/>
          </p:cNvSpPr>
          <p:nvPr/>
        </p:nvSpPr>
        <p:spPr bwMode="auto">
          <a:xfrm>
            <a:off x="381000" y="1962150"/>
            <a:ext cx="80772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b="1" dirty="0">
                <a:latin typeface="Cambria" pitchFamily="18" charset="0"/>
                <a:ea typeface="Cambria" pitchFamily="18" charset="0"/>
              </a:rPr>
              <a:t>Menu:  </a:t>
            </a:r>
            <a:r>
              <a:rPr lang="en-US" sz="1600" dirty="0">
                <a:latin typeface="Cambria" pitchFamily="18" charset="0"/>
                <a:ea typeface="Cambria" pitchFamily="18" charset="0"/>
              </a:rPr>
              <a:t>Menu available on Dashboard provides easy access to various interfaces  </a:t>
            </a:r>
          </a:p>
        </p:txBody>
      </p:sp>
      <p:sp>
        <p:nvSpPr>
          <p:cNvPr id="7" name="Rectangle 6"/>
          <p:cNvSpPr>
            <a:spLocks noChangeArrowheads="1"/>
          </p:cNvSpPr>
          <p:nvPr/>
        </p:nvSpPr>
        <p:spPr bwMode="auto">
          <a:xfrm>
            <a:off x="2364186" y="-14288"/>
            <a:ext cx="4019050"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Main Menu</a:t>
            </a:r>
          </a:p>
        </p:txBody>
      </p:sp>
      <p:sp>
        <p:nvSpPr>
          <p:cNvPr id="10" name="Rectangle 1"/>
          <p:cNvSpPr>
            <a:spLocks noChangeArrowheads="1"/>
          </p:cNvSpPr>
          <p:nvPr/>
        </p:nvSpPr>
        <p:spPr bwMode="auto">
          <a:xfrm>
            <a:off x="1066800" y="2495550"/>
            <a:ext cx="3048000" cy="1815882"/>
          </a:xfrm>
          <a:prstGeom prst="rect">
            <a:avLst/>
          </a:prstGeom>
          <a:solidFill>
            <a:schemeClr val="accent6">
              <a:lumMod val="50000"/>
            </a:schemeClr>
          </a:solidFill>
          <a:ln>
            <a:solidFill>
              <a:schemeClr val="accent6">
                <a:lumMod val="75000"/>
              </a:schemeClr>
            </a:solidFill>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r>
              <a:rPr lang="en-US" sz="1600" b="1" dirty="0">
                <a:latin typeface="Cambria" pitchFamily="18" charset="0"/>
                <a:ea typeface="Cambria" pitchFamily="18" charset="0"/>
              </a:rPr>
              <a:t>Main Menu on Top:</a:t>
            </a:r>
          </a:p>
          <a:p>
            <a:endParaRPr lang="en-US" sz="1600" b="1" dirty="0">
              <a:latin typeface="Cambria" pitchFamily="18" charset="0"/>
              <a:ea typeface="Cambria" pitchFamily="18" charset="0"/>
            </a:endParaRPr>
          </a:p>
          <a:p>
            <a:pPr>
              <a:buFont typeface="Wingdings" pitchFamily="2" charset="2"/>
              <a:buChar char="q"/>
            </a:pPr>
            <a:r>
              <a:rPr lang="en-US" sz="1600" dirty="0">
                <a:latin typeface="Cambria" pitchFamily="18" charset="0"/>
                <a:ea typeface="Cambria" pitchFamily="18" charset="0"/>
              </a:rPr>
              <a:t>My Account</a:t>
            </a:r>
          </a:p>
          <a:p>
            <a:pPr>
              <a:buFont typeface="Wingdings" pitchFamily="2" charset="2"/>
              <a:buChar char="q"/>
            </a:pPr>
            <a:r>
              <a:rPr lang="en-US" sz="1600" dirty="0">
                <a:latin typeface="Cambria" pitchFamily="18" charset="0"/>
                <a:ea typeface="Cambria" pitchFamily="18" charset="0"/>
              </a:rPr>
              <a:t>Course Connect</a:t>
            </a:r>
          </a:p>
          <a:p>
            <a:pPr>
              <a:buFont typeface="Wingdings" pitchFamily="2" charset="2"/>
              <a:buChar char="q"/>
            </a:pPr>
            <a:r>
              <a:rPr lang="en-US" sz="1600" dirty="0">
                <a:latin typeface="Cambria" pitchFamily="18" charset="0"/>
                <a:ea typeface="Cambria" pitchFamily="18" charset="0"/>
              </a:rPr>
              <a:t>E-Resources</a:t>
            </a:r>
          </a:p>
          <a:p>
            <a:pPr>
              <a:buFont typeface="Wingdings" pitchFamily="2" charset="2"/>
              <a:buChar char="q"/>
            </a:pPr>
            <a:r>
              <a:rPr lang="en-US" sz="1600" dirty="0">
                <a:latin typeface="Cambria" pitchFamily="18" charset="0"/>
                <a:ea typeface="Cambria" pitchFamily="18" charset="0"/>
              </a:rPr>
              <a:t>Exam Connect</a:t>
            </a:r>
          </a:p>
          <a:p>
            <a:pPr>
              <a:buFont typeface="Wingdings" pitchFamily="2" charset="2"/>
              <a:buChar char="q"/>
            </a:pPr>
            <a:r>
              <a:rPr lang="en-US" sz="1600" dirty="0">
                <a:latin typeface="Cambria" pitchFamily="18" charset="0"/>
                <a:ea typeface="Cambria" pitchFamily="18" charset="0"/>
              </a:rPr>
              <a:t>PCP</a:t>
            </a:r>
          </a:p>
        </p:txBody>
      </p:sp>
      <p:sp>
        <p:nvSpPr>
          <p:cNvPr id="11" name="Rectangle 1"/>
          <p:cNvSpPr>
            <a:spLocks noChangeArrowheads="1"/>
          </p:cNvSpPr>
          <p:nvPr/>
        </p:nvSpPr>
        <p:spPr bwMode="auto">
          <a:xfrm>
            <a:off x="4648200" y="2495550"/>
            <a:ext cx="3276600" cy="2062103"/>
          </a:xfrm>
          <a:prstGeom prst="rect">
            <a:avLst/>
          </a:prstGeom>
          <a:solidFill>
            <a:schemeClr val="accent6">
              <a:lumMod val="50000"/>
            </a:schemeClr>
          </a:solidFill>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Quick Information</a:t>
            </a:r>
          </a:p>
          <a:p>
            <a:endParaRPr lang="en-US" sz="1600" b="1" dirty="0">
              <a:latin typeface="Cambria" pitchFamily="18" charset="0"/>
              <a:ea typeface="Cambria" pitchFamily="18" charset="0"/>
            </a:endParaRPr>
          </a:p>
          <a:p>
            <a:pPr>
              <a:buFont typeface="Wingdings" pitchFamily="2" charset="2"/>
              <a:buChar char="q"/>
            </a:pPr>
            <a:r>
              <a:rPr lang="en-US" sz="1600" dirty="0">
                <a:latin typeface="Cambria" pitchFamily="18" charset="0"/>
                <a:ea typeface="Cambria" pitchFamily="18" charset="0"/>
              </a:rPr>
              <a:t>Profile Photo</a:t>
            </a:r>
          </a:p>
          <a:p>
            <a:pPr>
              <a:buFont typeface="Wingdings" pitchFamily="2" charset="2"/>
              <a:buChar char="q"/>
            </a:pPr>
            <a:r>
              <a:rPr lang="en-IN" sz="1600" dirty="0">
                <a:latin typeface="Cambria" pitchFamily="18" charset="0"/>
                <a:ea typeface="Cambria" pitchFamily="18" charset="0"/>
              </a:rPr>
              <a:t>Registration No.</a:t>
            </a:r>
          </a:p>
          <a:p>
            <a:pPr>
              <a:buFont typeface="Wingdings" pitchFamily="2" charset="2"/>
              <a:buChar char="q"/>
            </a:pPr>
            <a:r>
              <a:rPr lang="en-IN" sz="1600" dirty="0">
                <a:latin typeface="Cambria" pitchFamily="18" charset="0"/>
                <a:ea typeface="Cambria" pitchFamily="18" charset="0"/>
              </a:rPr>
              <a:t>Programme</a:t>
            </a:r>
          </a:p>
          <a:p>
            <a:pPr>
              <a:buFont typeface="Wingdings" pitchFamily="2" charset="2"/>
              <a:buChar char="q"/>
            </a:pPr>
            <a:r>
              <a:rPr lang="en-IN" sz="1600" dirty="0">
                <a:latin typeface="Cambria" pitchFamily="18" charset="0"/>
                <a:ea typeface="Cambria" pitchFamily="18" charset="0"/>
              </a:rPr>
              <a:t>Help Manual</a:t>
            </a:r>
          </a:p>
          <a:p>
            <a:pPr>
              <a:buFont typeface="Wingdings" pitchFamily="2" charset="2"/>
              <a:buChar char="q"/>
            </a:pPr>
            <a:r>
              <a:rPr lang="en-IN" sz="1600" dirty="0">
                <a:latin typeface="Cambria" pitchFamily="18" charset="0"/>
                <a:ea typeface="Cambria" pitchFamily="18" charset="0"/>
              </a:rPr>
              <a:t>Provision to Change Password</a:t>
            </a:r>
          </a:p>
          <a:p>
            <a:pPr>
              <a:buFont typeface="Wingdings" pitchFamily="2" charset="2"/>
              <a:buChar char="q"/>
            </a:pPr>
            <a:r>
              <a:rPr lang="en-IN" sz="1600" dirty="0">
                <a:latin typeface="Cambria" pitchFamily="18" charset="0"/>
                <a:ea typeface="Cambria" pitchFamily="18" charset="0"/>
              </a:rPr>
              <a:t>My Profile </a:t>
            </a:r>
            <a:endParaRPr lang="en-US" sz="1600" dirty="0">
              <a:latin typeface="Cambria" pitchFamily="18" charset="0"/>
              <a:ea typeface="Cambria" pitchFamily="18" charset="0"/>
            </a:endParaRPr>
          </a:p>
        </p:txBody>
      </p:sp>
      <p:sp>
        <p:nvSpPr>
          <p:cNvPr id="13" name="Rounded Rectangle 12"/>
          <p:cNvSpPr/>
          <p:nvPr/>
        </p:nvSpPr>
        <p:spPr>
          <a:xfrm>
            <a:off x="2514600" y="1200150"/>
            <a:ext cx="4800600"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467600" y="913055"/>
            <a:ext cx="1676400" cy="9728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457200" y="2876550"/>
            <a:ext cx="8458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b="1" dirty="0">
                <a:latin typeface="Cambria" pitchFamily="18" charset="0"/>
                <a:ea typeface="Cambria" pitchFamily="18" charset="0"/>
              </a:rPr>
              <a:t>My Account: </a:t>
            </a:r>
            <a:r>
              <a:rPr lang="en-US" dirty="0">
                <a:latin typeface="Cambria" pitchFamily="18" charset="0"/>
                <a:ea typeface="Cambria" pitchFamily="18" charset="0"/>
              </a:rPr>
              <a:t>"My Account" is a personalized account of the user containing maximum details related to the user and his account. User can view and edit his/ her profile.</a:t>
            </a:r>
            <a:r>
              <a:rPr lang="en-US" b="1" dirty="0">
                <a:latin typeface="Cambria" pitchFamily="18" charset="0"/>
                <a:ea typeface="Cambria" pitchFamily="18" charset="0"/>
              </a:rPr>
              <a:t> </a:t>
            </a:r>
            <a:endParaRPr lang="en-US" sz="1600" dirty="0">
              <a:latin typeface="Cambria" pitchFamily="18" charset="0"/>
              <a:ea typeface="Cambria" pitchFamily="18" charset="0"/>
            </a:endParaRPr>
          </a:p>
        </p:txBody>
      </p:sp>
      <p:sp>
        <p:nvSpPr>
          <p:cNvPr id="7" name="Rectangle 6"/>
          <p:cNvSpPr>
            <a:spLocks noChangeArrowheads="1"/>
          </p:cNvSpPr>
          <p:nvPr/>
        </p:nvSpPr>
        <p:spPr bwMode="auto">
          <a:xfrm>
            <a:off x="2363386" y="-14288"/>
            <a:ext cx="402065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My Account</a:t>
            </a:r>
          </a:p>
        </p:txBody>
      </p:sp>
      <p:sp>
        <p:nvSpPr>
          <p:cNvPr id="10" name="Rectangle 1"/>
          <p:cNvSpPr>
            <a:spLocks noChangeArrowheads="1"/>
          </p:cNvSpPr>
          <p:nvPr/>
        </p:nvSpPr>
        <p:spPr bwMode="auto">
          <a:xfrm>
            <a:off x="1447800" y="3562350"/>
            <a:ext cx="2057400"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nSpc>
                <a:spcPct val="150000"/>
              </a:lnSpc>
              <a:buFont typeface="+mj-lt"/>
              <a:buAutoNum type="alphaLcPeriod"/>
            </a:pPr>
            <a:r>
              <a:rPr lang="en-US" dirty="0">
                <a:latin typeface="Cambria" pitchFamily="18" charset="0"/>
                <a:ea typeface="Cambria" pitchFamily="18" charset="0"/>
              </a:rPr>
              <a:t>ID Card</a:t>
            </a:r>
          </a:p>
          <a:p>
            <a:pPr marL="342900" indent="-342900">
              <a:lnSpc>
                <a:spcPct val="150000"/>
              </a:lnSpc>
              <a:buFont typeface="+mj-lt"/>
              <a:buAutoNum type="alphaLcPeriod"/>
            </a:pPr>
            <a:r>
              <a:rPr lang="en-IN" dirty="0">
                <a:latin typeface="Cambria" pitchFamily="18" charset="0"/>
                <a:ea typeface="Cambria" pitchFamily="18" charset="0"/>
              </a:rPr>
              <a:t>Online Fee Payment</a:t>
            </a:r>
          </a:p>
          <a:p>
            <a:pPr marL="342900" indent="-342900">
              <a:lnSpc>
                <a:spcPct val="150000"/>
              </a:lnSpc>
              <a:buFont typeface="+mj-lt"/>
              <a:buAutoNum type="alphaLcPeriod"/>
            </a:pPr>
            <a:r>
              <a:rPr lang="en-US" dirty="0">
                <a:latin typeface="Cambria" pitchFamily="18" charset="0"/>
                <a:ea typeface="Cambria" pitchFamily="18" charset="0"/>
              </a:rPr>
              <a:t>My Profile</a:t>
            </a:r>
          </a:p>
        </p:txBody>
      </p:sp>
      <p:sp>
        <p:nvSpPr>
          <p:cNvPr id="12" name="TextBox 11"/>
          <p:cNvSpPr txBox="1"/>
          <p:nvPr/>
        </p:nvSpPr>
        <p:spPr>
          <a:xfrm>
            <a:off x="4724400" y="3562350"/>
            <a:ext cx="3124200" cy="1169551"/>
          </a:xfrm>
          <a:prstGeom prst="rect">
            <a:avLst/>
          </a:prstGeom>
          <a:noFill/>
        </p:spPr>
        <p:txBody>
          <a:bodyPr wrap="square" rtlCol="0">
            <a:spAutoFit/>
          </a:bodyPr>
          <a:lstStyle/>
          <a:p>
            <a:r>
              <a:rPr lang="en-US" dirty="0">
                <a:latin typeface="Cambria" pitchFamily="18" charset="0"/>
              </a:rPr>
              <a:t>d. Edit Profile</a:t>
            </a:r>
          </a:p>
          <a:p>
            <a:r>
              <a:rPr lang="en-US" dirty="0">
                <a:latin typeface="Cambria" pitchFamily="18" charset="0"/>
              </a:rPr>
              <a:t>e. My Fee Details</a:t>
            </a:r>
          </a:p>
          <a:p>
            <a:r>
              <a:rPr lang="en-US" dirty="0">
                <a:latin typeface="Cambria" pitchFamily="18" charset="0"/>
              </a:rPr>
              <a:t>	</a:t>
            </a:r>
            <a:r>
              <a:rPr lang="en-US" dirty="0" err="1">
                <a:latin typeface="Cambria" pitchFamily="18" charset="0"/>
              </a:rPr>
              <a:t>i</a:t>
            </a:r>
            <a:r>
              <a:rPr lang="en-US" dirty="0">
                <a:latin typeface="Cambria" pitchFamily="18" charset="0"/>
              </a:rPr>
              <a:t>. Fee Receipts</a:t>
            </a:r>
          </a:p>
          <a:p>
            <a:endParaRPr lang="en-US" dirty="0">
              <a:latin typeface="Cambria" pitchFamily="18" charset="0"/>
            </a:endParaRPr>
          </a:p>
          <a:p>
            <a:endParaRPr lang="en-US" dirty="0">
              <a:latin typeface="Cambria" pitchFamily="18" charset="0"/>
            </a:endParaRPr>
          </a:p>
        </p:txBody>
      </p:sp>
      <p:grpSp>
        <p:nvGrpSpPr>
          <p:cNvPr id="2" name="Group 1"/>
          <p:cNvGrpSpPr/>
          <p:nvPr/>
        </p:nvGrpSpPr>
        <p:grpSpPr>
          <a:xfrm>
            <a:off x="0" y="508225"/>
            <a:ext cx="9144000" cy="1857375"/>
            <a:chOff x="0" y="508225"/>
            <a:chExt cx="9144000" cy="1857375"/>
          </a:xfrm>
        </p:grpSpPr>
        <p:pic>
          <p:nvPicPr>
            <p:cNvPr id="15" name="Picture 14"/>
            <p:cNvPicPr/>
            <p:nvPr/>
          </p:nvPicPr>
          <p:blipFill rotWithShape="1">
            <a:blip r:embed="rId8"/>
            <a:srcRect l="579" t="10706" r="1505" b="49149"/>
            <a:stretch/>
          </p:blipFill>
          <p:spPr bwMode="auto">
            <a:xfrm>
              <a:off x="0" y="508225"/>
              <a:ext cx="9144000" cy="1857375"/>
            </a:xfrm>
            <a:prstGeom prst="rect">
              <a:avLst/>
            </a:prstGeom>
            <a:ln>
              <a:noFill/>
            </a:ln>
            <a:extLst>
              <a:ext uri="{53640926-AAD7-44D8-BBD7-CCE9431645EC}">
                <a14:shadowObscured xmlns:a14="http://schemas.microsoft.com/office/drawing/2010/main"/>
              </a:ext>
            </a:extLst>
          </p:spPr>
        </p:pic>
        <p:sp>
          <p:nvSpPr>
            <p:cNvPr id="9" name="Rounded Rectangle 8"/>
            <p:cNvSpPr/>
            <p:nvPr/>
          </p:nvSpPr>
          <p:spPr>
            <a:xfrm>
              <a:off x="2667000" y="1200150"/>
              <a:ext cx="1066800" cy="1143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810000" y="2038350"/>
              <a:ext cx="9906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90800" y="819150"/>
              <a:ext cx="8382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57393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t="15028" r="1621" b="6533"/>
          <a:stretch/>
        </p:blipFill>
        <p:spPr bwMode="auto">
          <a:xfrm>
            <a:off x="0" y="1427076"/>
            <a:ext cx="9144000" cy="3418594"/>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319080"/>
            <a:ext cx="84582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IN" sz="1600" b="1" dirty="0">
                <a:latin typeface="Cambria" pitchFamily="18" charset="0"/>
                <a:ea typeface="Cambria" pitchFamily="18" charset="0"/>
              </a:rPr>
              <a:t>a. ID Card</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Dashboard&gt;&gt; My Account &gt;&gt; ID card</a:t>
            </a:r>
          </a:p>
          <a:p>
            <a:pPr>
              <a:lnSpc>
                <a:spcPct val="150000"/>
              </a:lnSpc>
            </a:pPr>
            <a:r>
              <a:rPr lang="en-IN" dirty="0">
                <a:latin typeface="Cambria" pitchFamily="18" charset="0"/>
                <a:ea typeface="Cambria" pitchFamily="18" charset="0"/>
              </a:rPr>
              <a:t>Student can also print the ID card, Printing is limited to 3 attempts </a:t>
            </a:r>
            <a:endParaRPr lang="en-US" dirty="0">
              <a:latin typeface="Cambria" pitchFamily="18" charset="0"/>
              <a:ea typeface="Cambria" pitchFamily="18" charset="0"/>
            </a:endParaRPr>
          </a:p>
        </p:txBody>
      </p:sp>
      <p:sp>
        <p:nvSpPr>
          <p:cNvPr id="7" name="Rectangle 6"/>
          <p:cNvSpPr>
            <a:spLocks noChangeArrowheads="1"/>
          </p:cNvSpPr>
          <p:nvPr/>
        </p:nvSpPr>
        <p:spPr bwMode="auto">
          <a:xfrm>
            <a:off x="2363386" y="-14288"/>
            <a:ext cx="402065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My Account</a:t>
            </a:r>
          </a:p>
        </p:txBody>
      </p:sp>
      <p:sp>
        <p:nvSpPr>
          <p:cNvPr id="9" name="Rounded Rectangle 8"/>
          <p:cNvSpPr/>
          <p:nvPr/>
        </p:nvSpPr>
        <p:spPr>
          <a:xfrm>
            <a:off x="4191000" y="4504136"/>
            <a:ext cx="1524000" cy="34153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312690"/>
            <a:ext cx="8686800" cy="10387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IN" sz="1600" b="1" dirty="0">
                <a:latin typeface="Cambria" pitchFamily="18" charset="0"/>
                <a:ea typeface="Cambria" pitchFamily="18" charset="0"/>
              </a:rPr>
              <a:t>b. Online Fee Payment</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Dashboard&gt;&gt; My Account &gt;&gt; Online Fee Payment</a:t>
            </a:r>
          </a:p>
          <a:p>
            <a:pPr>
              <a:lnSpc>
                <a:spcPct val="150000"/>
              </a:lnSpc>
            </a:pPr>
            <a:r>
              <a:rPr lang="en-US" sz="1100" dirty="0">
                <a:latin typeface="Cambria" pitchFamily="18" charset="0"/>
                <a:ea typeface="Cambria" pitchFamily="18" charset="0"/>
              </a:rPr>
              <a:t>Online fee payment for next semester  to get yourself registered; </a:t>
            </a:r>
            <a:r>
              <a:rPr lang="en-US" sz="1100" i="1" dirty="0">
                <a:solidFill>
                  <a:srgbClr val="FF0000"/>
                </a:solidFill>
                <a:latin typeface="Cambria" pitchFamily="18" charset="0"/>
                <a:ea typeface="Cambria" pitchFamily="18" charset="0"/>
              </a:rPr>
              <a:t>wait for 2 hours to reattempt  if status not updated to avoid double payments  </a:t>
            </a:r>
          </a:p>
        </p:txBody>
      </p:sp>
      <p:sp>
        <p:nvSpPr>
          <p:cNvPr id="7" name="Rectangle 6"/>
          <p:cNvSpPr>
            <a:spLocks noChangeArrowheads="1"/>
          </p:cNvSpPr>
          <p:nvPr/>
        </p:nvSpPr>
        <p:spPr bwMode="auto">
          <a:xfrm>
            <a:off x="2363386" y="-14288"/>
            <a:ext cx="402065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My Account</a:t>
            </a:r>
          </a:p>
        </p:txBody>
      </p:sp>
      <p:sp>
        <p:nvSpPr>
          <p:cNvPr id="12" name="Oval 11"/>
          <p:cNvSpPr/>
          <p:nvPr/>
        </p:nvSpPr>
        <p:spPr>
          <a:xfrm>
            <a:off x="8839200" y="14859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1654" y="1481421"/>
            <a:ext cx="9144000" cy="3277829"/>
            <a:chOff x="-11654" y="1481421"/>
            <a:chExt cx="9144000" cy="3277829"/>
          </a:xfrm>
        </p:grpSpPr>
        <p:pic>
          <p:nvPicPr>
            <p:cNvPr id="1026" name="Picture 2"/>
            <p:cNvPicPr>
              <a:picLocks noChangeAspect="1" noChangeArrowheads="1"/>
            </p:cNvPicPr>
            <p:nvPr/>
          </p:nvPicPr>
          <p:blipFill rotWithShape="1">
            <a:blip r:embed="rId8"/>
            <a:srcRect t="23538" r="1611" b="12760"/>
            <a:stretch/>
          </p:blipFill>
          <p:spPr bwMode="auto">
            <a:xfrm>
              <a:off x="-11654" y="1481421"/>
              <a:ext cx="9144000" cy="3028950"/>
            </a:xfrm>
            <a:prstGeom prst="rect">
              <a:avLst/>
            </a:prstGeom>
            <a:noFill/>
            <a:ln w="9525">
              <a:noFill/>
              <a:miter lim="800000"/>
              <a:headEnd/>
              <a:tailEnd/>
            </a:ln>
            <a:effectLst/>
          </p:spPr>
        </p:pic>
        <p:grpSp>
          <p:nvGrpSpPr>
            <p:cNvPr id="9" name="Group 8"/>
            <p:cNvGrpSpPr/>
            <p:nvPr/>
          </p:nvGrpSpPr>
          <p:grpSpPr>
            <a:xfrm>
              <a:off x="4381947" y="4106521"/>
              <a:ext cx="4278534" cy="652729"/>
              <a:chOff x="4381947" y="4106521"/>
              <a:chExt cx="4278534" cy="652729"/>
            </a:xfrm>
          </p:grpSpPr>
          <p:sp>
            <p:nvSpPr>
              <p:cNvPr id="14" name="Rounded Rectangle 13"/>
              <p:cNvSpPr/>
              <p:nvPr/>
            </p:nvSpPr>
            <p:spPr>
              <a:xfrm>
                <a:off x="4381947" y="4106521"/>
                <a:ext cx="11430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45881" y="4159086"/>
                <a:ext cx="2514600" cy="600164"/>
              </a:xfrm>
              <a:prstGeom prst="rect">
                <a:avLst/>
              </a:prstGeom>
              <a:noFill/>
            </p:spPr>
            <p:txBody>
              <a:bodyPr wrap="square" rtlCol="0">
                <a:spAutoFit/>
              </a:bodyPr>
              <a:lstStyle/>
              <a:p>
                <a:pPr marL="228600" indent="-228600">
                  <a:buFont typeface="Arial" pitchFamily="34" charset="0"/>
                  <a:buChar char="•"/>
                </a:pPr>
                <a:r>
                  <a:rPr lang="en-IN" sz="1100" dirty="0">
                    <a:solidFill>
                      <a:srgbClr val="FF0000"/>
                    </a:solidFill>
                    <a:latin typeface="Cambria" pitchFamily="18" charset="0"/>
                    <a:ea typeface="Cambria" pitchFamily="18" charset="0"/>
                  </a:rPr>
                  <a:t>All details are auto filled</a:t>
                </a:r>
              </a:p>
              <a:p>
                <a:pPr marL="228600" indent="-228600">
                  <a:buFont typeface="Arial" pitchFamily="34" charset="0"/>
                  <a:buChar char="•"/>
                </a:pPr>
                <a:r>
                  <a:rPr lang="en-IN" sz="1100" dirty="0">
                    <a:solidFill>
                      <a:srgbClr val="FF0000"/>
                    </a:solidFill>
                    <a:latin typeface="Cambria" pitchFamily="18" charset="0"/>
                    <a:ea typeface="Cambria" pitchFamily="18" charset="0"/>
                  </a:rPr>
                  <a:t>Fill email ID and Phone No.</a:t>
                </a:r>
              </a:p>
              <a:p>
                <a:pPr marL="228600" indent="-228600">
                  <a:buFont typeface="Arial" pitchFamily="34" charset="0"/>
                  <a:buChar char="•"/>
                </a:pPr>
                <a:r>
                  <a:rPr lang="en-IN" sz="1100" dirty="0">
                    <a:solidFill>
                      <a:srgbClr val="FF0000"/>
                    </a:solidFill>
                    <a:latin typeface="Cambria" pitchFamily="18" charset="0"/>
                    <a:ea typeface="Cambria" pitchFamily="18" charset="0"/>
                  </a:rPr>
                  <a:t>Click to pay fee </a:t>
                </a:r>
                <a:endParaRPr lang="en-US" sz="1100" dirty="0">
                  <a:solidFill>
                    <a:srgbClr val="FF0000"/>
                  </a:solidFill>
                  <a:latin typeface="Cambria" pitchFamily="18" charset="0"/>
                  <a:ea typeface="Cambria" pitchFamily="18" charset="0"/>
                </a:endParaRPr>
              </a:p>
            </p:txBody>
          </p:sp>
          <p:cxnSp>
            <p:nvCxnSpPr>
              <p:cNvPr id="18" name="Curved Connector 17"/>
              <p:cNvCxnSpPr>
                <a:stCxn id="17" idx="1"/>
              </p:cNvCxnSpPr>
              <p:nvPr/>
            </p:nvCxnSpPr>
            <p:spPr>
              <a:xfrm rot="10800000">
                <a:off x="5524947" y="4337622"/>
                <a:ext cx="620934" cy="121546"/>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2343150"/>
              <a:ext cx="914400" cy="238125"/>
            </a:xfrm>
            <a:prstGeom prst="rect">
              <a:avLst/>
            </a:prstGeom>
          </p:spPr>
        </p:pic>
      </p:grpSp>
    </p:spTree>
    <p:extLst>
      <p:ext uri="{BB962C8B-B14F-4D97-AF65-F5344CB8AC3E}">
        <p14:creationId xmlns:p14="http://schemas.microsoft.com/office/powerpoint/2010/main" val="11245739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338138" y="576863"/>
            <a:ext cx="8482012" cy="369332"/>
          </a:xfrm>
          <a:prstGeom prst="rect">
            <a:avLst/>
          </a:prstGeom>
          <a:noFill/>
          <a:ln w="9525">
            <a:noFill/>
            <a:miter lim="800000"/>
            <a:headEnd/>
            <a:tailEnd/>
          </a:ln>
        </p:spPr>
        <p:txBody>
          <a:bodyPr>
            <a:spAutoFit/>
          </a:bodyPr>
          <a:lstStyle/>
          <a:p>
            <a:r>
              <a:rPr lang="en-IN" sz="1800" b="1" dirty="0">
                <a:latin typeface="Cambria" pitchFamily="18" charset="0"/>
                <a:ea typeface="Cambria" pitchFamily="18" charset="0"/>
              </a:rPr>
              <a:t>LPU e-CONNECT  FOR 24X7 ACCESS TO ACADEMIC RESOURCES</a:t>
            </a:r>
          </a:p>
        </p:txBody>
      </p:sp>
      <p:sp>
        <p:nvSpPr>
          <p:cNvPr id="3075" name="Rectangle 5"/>
          <p:cNvSpPr>
            <a:spLocks noChangeArrowheads="1"/>
          </p:cNvSpPr>
          <p:nvPr/>
        </p:nvSpPr>
        <p:spPr bwMode="auto">
          <a:xfrm>
            <a:off x="323850" y="1025137"/>
            <a:ext cx="8496300" cy="3323987"/>
          </a:xfrm>
          <a:prstGeom prst="rect">
            <a:avLst/>
          </a:prstGeom>
          <a:noFill/>
          <a:ln w="9525">
            <a:noFill/>
            <a:miter lim="800000"/>
            <a:headEnd/>
            <a:tailEnd/>
          </a:ln>
        </p:spPr>
        <p:txBody>
          <a:bodyPr>
            <a:spAutoFit/>
          </a:bodyPr>
          <a:lstStyle/>
          <a:p>
            <a:pPr algn="just">
              <a:lnSpc>
                <a:spcPct val="150000"/>
              </a:lnSpc>
            </a:pPr>
            <a:r>
              <a:rPr lang="en-IN" dirty="0">
                <a:latin typeface="Cambria" pitchFamily="18" charset="0"/>
                <a:ea typeface="Cambria" pitchFamily="18" charset="0"/>
              </a:rPr>
              <a:t>LPU e-Connect, an exceptional and user friendly online platform of Lovely Professional University, offers </a:t>
            </a:r>
            <a:r>
              <a:rPr lang="en-IN" b="1" i="1" dirty="0">
                <a:latin typeface="Cambria" pitchFamily="18" charset="0"/>
                <a:ea typeface="Cambria" pitchFamily="18" charset="0"/>
              </a:rPr>
              <a:t>ANY TIME ANY WHERE </a:t>
            </a:r>
            <a:r>
              <a:rPr lang="en-IN" dirty="0">
                <a:latin typeface="Cambria" pitchFamily="18" charset="0"/>
                <a:ea typeface="Cambria" pitchFamily="18" charset="0"/>
              </a:rPr>
              <a:t>strong and secure online connection that connects its students with the university. </a:t>
            </a:r>
          </a:p>
          <a:p>
            <a:pPr algn="just">
              <a:lnSpc>
                <a:spcPct val="150000"/>
              </a:lnSpc>
            </a:pPr>
            <a:r>
              <a:rPr lang="en-US" dirty="0">
                <a:latin typeface="Cambria" pitchFamily="18" charset="0"/>
                <a:ea typeface="Cambria" pitchFamily="18" charset="0"/>
              </a:rPr>
              <a:t>Based on enterprising web portal technology, </a:t>
            </a:r>
            <a:r>
              <a:rPr lang="en-US" b="1" dirty="0">
                <a:solidFill>
                  <a:srgbClr val="FF0000"/>
                </a:solidFill>
                <a:latin typeface="Cambria" pitchFamily="18" charset="0"/>
                <a:ea typeface="Cambria" pitchFamily="18" charset="0"/>
              </a:rPr>
              <a:t>it truly automates various administrative and academic processes</a:t>
            </a:r>
            <a:r>
              <a:rPr lang="en-US" dirty="0">
                <a:solidFill>
                  <a:srgbClr val="FF0000"/>
                </a:solidFill>
                <a:latin typeface="Cambria" pitchFamily="18" charset="0"/>
                <a:ea typeface="Cambria" pitchFamily="18" charset="0"/>
              </a:rPr>
              <a:t> </a:t>
            </a:r>
            <a:r>
              <a:rPr lang="en-US" dirty="0">
                <a:latin typeface="Cambria" pitchFamily="18" charset="0"/>
                <a:ea typeface="Cambria" pitchFamily="18" charset="0"/>
              </a:rPr>
              <a:t>of Education and minimizes the shortcomings of physical distances by providing 24X7 accessibility through its various useful features.</a:t>
            </a:r>
          </a:p>
          <a:p>
            <a:pPr algn="just">
              <a:lnSpc>
                <a:spcPct val="150000"/>
              </a:lnSpc>
            </a:pPr>
            <a:r>
              <a:rPr lang="en-IN" dirty="0">
                <a:latin typeface="Cambria" pitchFamily="18" charset="0"/>
                <a:ea typeface="Cambria" pitchFamily="18" charset="0"/>
              </a:rPr>
              <a:t>LPU e-connect is a boon for students as they can learn as per their convenience along with their other commitments. Students enrolled under LPU Distance Education are allotted a </a:t>
            </a:r>
            <a:r>
              <a:rPr lang="en-IN" b="1" dirty="0">
                <a:solidFill>
                  <a:srgbClr val="FF0000"/>
                </a:solidFill>
                <a:latin typeface="Cambria" pitchFamily="18" charset="0"/>
                <a:ea typeface="Cambria" pitchFamily="18" charset="0"/>
              </a:rPr>
              <a:t>personalized User ID and Password</a:t>
            </a:r>
            <a:r>
              <a:rPr lang="en-IN" dirty="0">
                <a:latin typeface="Cambria" pitchFamily="18" charset="0"/>
                <a:ea typeface="Cambria" pitchFamily="18" charset="0"/>
              </a:rPr>
              <a:t> through which they may access various interactive and dynamic features of LPU e-Connect which serves the motto </a:t>
            </a:r>
            <a:r>
              <a:rPr lang="en-IN" b="1" i="1" dirty="0">
                <a:latin typeface="Cambria" pitchFamily="18" charset="0"/>
                <a:ea typeface="Cambria" pitchFamily="18" charset="0"/>
              </a:rPr>
              <a:t>"Your Education Your Way“.</a:t>
            </a:r>
            <a:r>
              <a:rPr lang="en-IN" dirty="0">
                <a:latin typeface="Cambria" pitchFamily="18" charset="0"/>
                <a:ea typeface="Cambria" pitchFamily="18" charset="0"/>
              </a:rPr>
              <a:t> LPU e-Connect is also accessible through various Mobile Applications.</a:t>
            </a:r>
          </a:p>
        </p:txBody>
      </p:sp>
      <p:sp>
        <p:nvSpPr>
          <p:cNvPr id="3076" name="Rectangle 11"/>
          <p:cNvSpPr>
            <a:spLocks noChangeArrowheads="1"/>
          </p:cNvSpPr>
          <p:nvPr/>
        </p:nvSpPr>
        <p:spPr bwMode="auto">
          <a:xfrm>
            <a:off x="2844800" y="-26193"/>
            <a:ext cx="2566728" cy="523220"/>
          </a:xfrm>
          <a:prstGeom prst="rect">
            <a:avLst/>
          </a:prstGeom>
          <a:noFill/>
          <a:ln w="9525">
            <a:noFill/>
            <a:miter lim="800000"/>
            <a:headEnd/>
            <a:tailEnd/>
          </a:ln>
        </p:spPr>
        <p:txBody>
          <a:bodyPr wrap="none">
            <a:spAutoFit/>
          </a:bodyPr>
          <a:lstStyle/>
          <a:p>
            <a:r>
              <a:rPr lang="en-IN" sz="2800" b="1" dirty="0">
                <a:solidFill>
                  <a:schemeClr val="accent1">
                    <a:lumMod val="50000"/>
                  </a:schemeClr>
                </a:solidFill>
                <a:latin typeface="Cambria" pitchFamily="18" charset="0"/>
                <a:ea typeface="Cambria" pitchFamily="18" charset="0"/>
              </a:rPr>
              <a:t>LPU e-Connect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10417" t="12969" r="1042" b="6121"/>
          <a:stretch/>
        </p:blipFill>
        <p:spPr bwMode="auto">
          <a:xfrm>
            <a:off x="0" y="1373057"/>
            <a:ext cx="9144000" cy="3743325"/>
          </a:xfrm>
          <a:prstGeom prst="rect">
            <a:avLst/>
          </a:prstGeom>
          <a:ln>
            <a:noFill/>
          </a:ln>
          <a:extLst>
            <a:ext uri="{53640926-AAD7-44D8-BBD7-CCE9431645EC}">
              <a14:shadowObscured xmlns:a14="http://schemas.microsoft.com/office/drawing/2010/main"/>
            </a:ext>
          </a:extLst>
        </p:spPr>
      </p:pic>
      <p:sp>
        <p:nvSpPr>
          <p:cNvPr id="58369" name="Rectangle 1"/>
          <p:cNvSpPr>
            <a:spLocks noChangeArrowheads="1"/>
          </p:cNvSpPr>
          <p:nvPr/>
        </p:nvSpPr>
        <p:spPr bwMode="auto">
          <a:xfrm>
            <a:off x="304800" y="358298"/>
            <a:ext cx="8458200"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IN" sz="1600" b="1" dirty="0">
                <a:latin typeface="Cambria" pitchFamily="18" charset="0"/>
                <a:ea typeface="Cambria" pitchFamily="18" charset="0"/>
              </a:rPr>
              <a:t>c. My Profile</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Dashboard&gt;&gt; My Account &gt;&gt; My Profile</a:t>
            </a:r>
          </a:p>
          <a:p>
            <a:pPr>
              <a:lnSpc>
                <a:spcPct val="150000"/>
              </a:lnSpc>
            </a:pPr>
            <a:r>
              <a:rPr lang="en-US" sz="1200" dirty="0">
                <a:latin typeface="Cambria" pitchFamily="18" charset="0"/>
                <a:ea typeface="Cambria" pitchFamily="18" charset="0"/>
              </a:rPr>
              <a:t>Personalized account of student containing information related to his/her personal and academic details.</a:t>
            </a:r>
          </a:p>
        </p:txBody>
      </p:sp>
      <p:sp>
        <p:nvSpPr>
          <p:cNvPr id="7" name="Rectangle 6"/>
          <p:cNvSpPr>
            <a:spLocks noChangeArrowheads="1"/>
          </p:cNvSpPr>
          <p:nvPr/>
        </p:nvSpPr>
        <p:spPr bwMode="auto">
          <a:xfrm>
            <a:off x="2363386" y="-14288"/>
            <a:ext cx="402065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My Account</a:t>
            </a:r>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810" t="14823" r="1736" b="5504"/>
          <a:stretch/>
        </p:blipFill>
        <p:spPr bwMode="auto">
          <a:xfrm>
            <a:off x="0" y="1375164"/>
            <a:ext cx="9144000" cy="3768336"/>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322190"/>
            <a:ext cx="84582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IN" sz="1600" b="1" dirty="0">
                <a:latin typeface="Cambria" pitchFamily="18" charset="0"/>
                <a:ea typeface="Cambria" pitchFamily="18" charset="0"/>
              </a:rPr>
              <a:t>d. Edit Profile</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Dashboard&gt;&gt; My Account &gt;&gt; Edit Profile</a:t>
            </a:r>
          </a:p>
          <a:p>
            <a:pPr>
              <a:lnSpc>
                <a:spcPct val="150000"/>
              </a:lnSpc>
            </a:pPr>
            <a:r>
              <a:rPr lang="en-US" dirty="0">
                <a:latin typeface="Cambria" pitchFamily="18" charset="0"/>
                <a:ea typeface="Cambria" pitchFamily="18" charset="0"/>
              </a:rPr>
              <a:t>To provide the facility for updating some of personal and other details (Updated employment details)</a:t>
            </a:r>
          </a:p>
        </p:txBody>
      </p:sp>
      <p:sp>
        <p:nvSpPr>
          <p:cNvPr id="7" name="Rectangle 6"/>
          <p:cNvSpPr>
            <a:spLocks noChangeArrowheads="1"/>
          </p:cNvSpPr>
          <p:nvPr/>
        </p:nvSpPr>
        <p:spPr bwMode="auto">
          <a:xfrm>
            <a:off x="2363386" y="-14288"/>
            <a:ext cx="402065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My Account</a:t>
            </a:r>
          </a:p>
        </p:txBody>
      </p:sp>
      <p:sp>
        <p:nvSpPr>
          <p:cNvPr id="13" name="Rounded Rectangle 12"/>
          <p:cNvSpPr/>
          <p:nvPr/>
        </p:nvSpPr>
        <p:spPr>
          <a:xfrm>
            <a:off x="2438400" y="4629150"/>
            <a:ext cx="1447800" cy="152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312690"/>
            <a:ext cx="8686800" cy="10387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IN" sz="1600" b="1" dirty="0">
                <a:latin typeface="Cambria" pitchFamily="18" charset="0"/>
                <a:ea typeface="Cambria" pitchFamily="18" charset="0"/>
              </a:rPr>
              <a:t>e. My Fee Details</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Dashboard&gt;&gt; My Account &gt;&gt; </a:t>
            </a:r>
            <a:r>
              <a:rPr lang="en-IN" dirty="0">
                <a:latin typeface="Cambria" pitchFamily="18" charset="0"/>
                <a:ea typeface="Cambria" pitchFamily="18" charset="0"/>
              </a:rPr>
              <a:t>My Fee Details&gt;&gt;Fee Receipt</a:t>
            </a:r>
            <a:endParaRPr lang="en-US" dirty="0">
              <a:latin typeface="Cambria" pitchFamily="18" charset="0"/>
              <a:ea typeface="Cambria" pitchFamily="18" charset="0"/>
            </a:endParaRPr>
          </a:p>
          <a:p>
            <a:pPr>
              <a:lnSpc>
                <a:spcPct val="150000"/>
              </a:lnSpc>
            </a:pPr>
            <a:r>
              <a:rPr lang="en-US" sz="1100" dirty="0">
                <a:latin typeface="Cambria" pitchFamily="18" charset="0"/>
                <a:ea typeface="Cambria" pitchFamily="18" charset="0"/>
              </a:rPr>
              <a:t>View fee  receipt once the fee is received by University and updated after verification </a:t>
            </a:r>
            <a:endParaRPr lang="en-US" sz="1100" i="1" dirty="0">
              <a:solidFill>
                <a:srgbClr val="FF0000"/>
              </a:solidFill>
              <a:latin typeface="Cambria" pitchFamily="18" charset="0"/>
              <a:ea typeface="Cambria" pitchFamily="18" charset="0"/>
            </a:endParaRPr>
          </a:p>
        </p:txBody>
      </p:sp>
      <p:sp>
        <p:nvSpPr>
          <p:cNvPr id="7" name="Rectangle 6"/>
          <p:cNvSpPr>
            <a:spLocks noChangeArrowheads="1"/>
          </p:cNvSpPr>
          <p:nvPr/>
        </p:nvSpPr>
        <p:spPr bwMode="auto">
          <a:xfrm>
            <a:off x="2363386" y="-14288"/>
            <a:ext cx="402065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My Account</a:t>
            </a:r>
          </a:p>
        </p:txBody>
      </p:sp>
      <p:pic>
        <p:nvPicPr>
          <p:cNvPr id="9218" name="Picture 2"/>
          <p:cNvPicPr>
            <a:picLocks noChangeAspect="1" noChangeArrowheads="1"/>
          </p:cNvPicPr>
          <p:nvPr/>
        </p:nvPicPr>
        <p:blipFill rotWithShape="1">
          <a:blip r:embed="rId8"/>
          <a:srcRect t="22850" r="1025" b="5469"/>
          <a:stretch/>
        </p:blipFill>
        <p:spPr bwMode="auto">
          <a:xfrm>
            <a:off x="0" y="1962150"/>
            <a:ext cx="9144000" cy="3181350"/>
          </a:xfrm>
          <a:prstGeom prst="rect">
            <a:avLst/>
          </a:prstGeom>
          <a:noFill/>
          <a:ln w="9525">
            <a:noFill/>
            <a:miter lim="800000"/>
            <a:headEnd/>
            <a:tailEnd/>
          </a:ln>
          <a:effectLst/>
        </p:spPr>
      </p:pic>
      <p:sp>
        <p:nvSpPr>
          <p:cNvPr id="18" name="Rounded Rectangle 17"/>
          <p:cNvSpPr/>
          <p:nvPr/>
        </p:nvSpPr>
        <p:spPr>
          <a:xfrm>
            <a:off x="990600" y="2190750"/>
            <a:ext cx="4419600" cy="5334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15000" y="3409950"/>
            <a:ext cx="2819400" cy="600164"/>
          </a:xfrm>
          <a:prstGeom prst="rect">
            <a:avLst/>
          </a:prstGeom>
          <a:noFill/>
        </p:spPr>
        <p:txBody>
          <a:bodyPr wrap="square" rtlCol="0">
            <a:spAutoFit/>
          </a:bodyPr>
          <a:lstStyle/>
          <a:p>
            <a:pPr marL="228600" indent="-228600">
              <a:buFont typeface="Arial" pitchFamily="34" charset="0"/>
              <a:buChar char="•"/>
            </a:pPr>
            <a:r>
              <a:rPr lang="en-IN" sz="1100" dirty="0">
                <a:solidFill>
                  <a:srgbClr val="FF0000"/>
                </a:solidFill>
                <a:latin typeface="Cambria" pitchFamily="18" charset="0"/>
                <a:ea typeface="Cambria" pitchFamily="18" charset="0"/>
              </a:rPr>
              <a:t>Select “Financial Year”</a:t>
            </a:r>
          </a:p>
          <a:p>
            <a:pPr marL="228600" indent="-228600">
              <a:buFont typeface="Arial" pitchFamily="34" charset="0"/>
              <a:buChar char="•"/>
            </a:pPr>
            <a:r>
              <a:rPr lang="en-IN" sz="1100" dirty="0">
                <a:solidFill>
                  <a:srgbClr val="FF0000"/>
                </a:solidFill>
                <a:latin typeface="Cambria" pitchFamily="18" charset="0"/>
                <a:ea typeface="Cambria" pitchFamily="18" charset="0"/>
              </a:rPr>
              <a:t>Select Receipt No. From the dropdown</a:t>
            </a:r>
          </a:p>
          <a:p>
            <a:pPr marL="228600" indent="-228600">
              <a:buFont typeface="Arial" pitchFamily="34" charset="0"/>
              <a:buChar char="•"/>
            </a:pPr>
            <a:r>
              <a:rPr lang="en-IN" sz="1100" dirty="0">
                <a:solidFill>
                  <a:srgbClr val="FF0000"/>
                </a:solidFill>
                <a:latin typeface="Cambria" pitchFamily="18" charset="0"/>
                <a:ea typeface="Cambria" pitchFamily="18" charset="0"/>
              </a:rPr>
              <a:t>Click on “Show” to view fee receipt</a:t>
            </a:r>
            <a:endParaRPr lang="en-US" sz="1100"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695" t="10500" r="1273" b="54707"/>
          <a:stretch/>
        </p:blipFill>
        <p:spPr bwMode="auto">
          <a:xfrm>
            <a:off x="0" y="397068"/>
            <a:ext cx="9138621" cy="1618017"/>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81000" y="2031904"/>
            <a:ext cx="84582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a:latin typeface="Cambria" pitchFamily="18" charset="0"/>
                <a:ea typeface="Cambria" pitchFamily="18" charset="0"/>
              </a:rPr>
              <a:t>e- Communication: </a:t>
            </a:r>
            <a:r>
              <a:rPr lang="en-US" dirty="0">
                <a:latin typeface="Cambria" pitchFamily="18" charset="0"/>
                <a:ea typeface="Cambria" pitchFamily="18" charset="0"/>
              </a:rPr>
              <a:t>To facilitate the user to view all personalized </a:t>
            </a:r>
            <a:r>
              <a:rPr lang="en-US" b="1" dirty="0">
                <a:solidFill>
                  <a:schemeClr val="accent1">
                    <a:lumMod val="50000"/>
                  </a:schemeClr>
                </a:solidFill>
                <a:latin typeface="Cambria" pitchFamily="18" charset="0"/>
                <a:ea typeface="Cambria" pitchFamily="18" charset="0"/>
              </a:rPr>
              <a:t>“Messages” </a:t>
            </a:r>
            <a:r>
              <a:rPr lang="en-US" dirty="0">
                <a:latin typeface="Cambria" pitchFamily="18" charset="0"/>
                <a:ea typeface="Cambria" pitchFamily="18" charset="0"/>
              </a:rPr>
              <a:t>and </a:t>
            </a:r>
            <a:r>
              <a:rPr lang="en-US" b="1" dirty="0">
                <a:solidFill>
                  <a:schemeClr val="accent1">
                    <a:lumMod val="50000"/>
                  </a:schemeClr>
                </a:solidFill>
                <a:latin typeface="Cambria" pitchFamily="18" charset="0"/>
                <a:ea typeface="Cambria" pitchFamily="18" charset="0"/>
              </a:rPr>
              <a:t>“Reminders” </a:t>
            </a:r>
            <a:r>
              <a:rPr lang="en-US" dirty="0">
                <a:latin typeface="Cambria" pitchFamily="18" charset="0"/>
                <a:ea typeface="Cambria" pitchFamily="18" charset="0"/>
              </a:rPr>
              <a:t>posted by university related to various day to day activities related to  academics, examinations and other categories</a:t>
            </a:r>
          </a:p>
          <a:p>
            <a:endParaRPr lang="en-US" dirty="0">
              <a:latin typeface="Cambria" pitchFamily="18" charset="0"/>
              <a:ea typeface="Cambria" pitchFamily="18" charset="0"/>
            </a:endParaRPr>
          </a:p>
          <a:p>
            <a:r>
              <a:rPr lang="en-IN" dirty="0">
                <a:latin typeface="Cambria" pitchFamily="18" charset="0"/>
                <a:ea typeface="Cambria" pitchFamily="18" charset="0"/>
              </a:rPr>
              <a:t>Note: all communications by University will be done through LPU e-Connect only</a:t>
            </a:r>
            <a:endParaRPr lang="en-US" dirty="0">
              <a:latin typeface="Cambria" pitchFamily="18" charset="0"/>
              <a:ea typeface="Cambria" pitchFamily="18" charset="0"/>
            </a:endParaRPr>
          </a:p>
        </p:txBody>
      </p:sp>
      <p:sp>
        <p:nvSpPr>
          <p:cNvPr id="7" name="Rectangle 6"/>
          <p:cNvSpPr>
            <a:spLocks noChangeArrowheads="1"/>
          </p:cNvSpPr>
          <p:nvPr/>
        </p:nvSpPr>
        <p:spPr bwMode="auto">
          <a:xfrm>
            <a:off x="1925770" y="-14288"/>
            <a:ext cx="489589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e-Communication</a:t>
            </a:r>
          </a:p>
        </p:txBody>
      </p:sp>
      <p:sp>
        <p:nvSpPr>
          <p:cNvPr id="10" name="Rectangle 1"/>
          <p:cNvSpPr>
            <a:spLocks noChangeArrowheads="1"/>
          </p:cNvSpPr>
          <p:nvPr/>
        </p:nvSpPr>
        <p:spPr bwMode="auto">
          <a:xfrm>
            <a:off x="2475100" y="3295621"/>
            <a:ext cx="4998325" cy="6987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nSpc>
                <a:spcPct val="150000"/>
              </a:lnSpc>
              <a:buFont typeface="+mj-lt"/>
              <a:buAutoNum type="alphaLcPeriod"/>
            </a:pPr>
            <a:r>
              <a:rPr lang="en-US" dirty="0">
                <a:latin typeface="Cambria" pitchFamily="18" charset="0"/>
                <a:ea typeface="Cambria" pitchFamily="18" charset="0"/>
              </a:rPr>
              <a:t>Messages</a:t>
            </a:r>
          </a:p>
          <a:p>
            <a:pPr marL="342900" indent="-342900">
              <a:lnSpc>
                <a:spcPct val="150000"/>
              </a:lnSpc>
              <a:buFont typeface="+mj-lt"/>
              <a:buAutoNum type="alphaLcPeriod"/>
            </a:pPr>
            <a:r>
              <a:rPr lang="en-US" dirty="0">
                <a:latin typeface="Cambria" pitchFamily="18" charset="0"/>
                <a:ea typeface="Cambria" pitchFamily="18" charset="0"/>
              </a:rPr>
              <a:t>Announcements</a:t>
            </a:r>
          </a:p>
        </p:txBody>
      </p:sp>
      <p:sp>
        <p:nvSpPr>
          <p:cNvPr id="13" name="Rounded Rectangle 12"/>
          <p:cNvSpPr/>
          <p:nvPr/>
        </p:nvSpPr>
        <p:spPr>
          <a:xfrm>
            <a:off x="4000500" y="639846"/>
            <a:ext cx="1219200" cy="914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926" t="10705" r="1274" b="60472"/>
          <a:stretch/>
        </p:blipFill>
        <p:spPr bwMode="auto">
          <a:xfrm>
            <a:off x="0" y="822562"/>
            <a:ext cx="9010529" cy="1636596"/>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2209800" y="209550"/>
            <a:ext cx="4576894"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Course Connect</a:t>
            </a:r>
          </a:p>
        </p:txBody>
      </p:sp>
      <p:sp>
        <p:nvSpPr>
          <p:cNvPr id="15" name="TextBox 14"/>
          <p:cNvSpPr txBox="1"/>
          <p:nvPr/>
        </p:nvSpPr>
        <p:spPr>
          <a:xfrm>
            <a:off x="2514600" y="3280886"/>
            <a:ext cx="3505200" cy="738664"/>
          </a:xfrm>
          <a:prstGeom prst="rect">
            <a:avLst/>
          </a:prstGeom>
          <a:noFill/>
        </p:spPr>
        <p:txBody>
          <a:bodyPr wrap="square" rtlCol="0">
            <a:spAutoFit/>
          </a:bodyPr>
          <a:lstStyle/>
          <a:p>
            <a:endParaRPr lang="en-US" b="1" dirty="0">
              <a:latin typeface="Cambria" pitchFamily="18" charset="0"/>
            </a:endParaRPr>
          </a:p>
          <a:p>
            <a:pPr marL="809625" indent="-361950">
              <a:buFont typeface="+mj-lt"/>
              <a:buAutoNum type="alphaLcParenR"/>
            </a:pPr>
            <a:r>
              <a:rPr lang="en-US" dirty="0">
                <a:latin typeface="Cambria" pitchFamily="18" charset="0"/>
                <a:sym typeface="Wingdings" pitchFamily="2" charset="2"/>
              </a:rPr>
              <a:t>My Courses,</a:t>
            </a:r>
          </a:p>
          <a:p>
            <a:pPr marL="809625" indent="-361950">
              <a:buFont typeface="+mj-lt"/>
              <a:buAutoNum type="alphaLcParenR"/>
            </a:pPr>
            <a:r>
              <a:rPr lang="en-US" dirty="0">
                <a:latin typeface="Cambria" pitchFamily="18" charset="0"/>
                <a:sym typeface="Wingdings" pitchFamily="2" charset="2"/>
              </a:rPr>
              <a:t>Course Change Request</a:t>
            </a:r>
            <a:endParaRPr lang="en-US" b="1" dirty="0">
              <a:latin typeface="Cambria" pitchFamily="18" charset="0"/>
            </a:endParaRPr>
          </a:p>
        </p:txBody>
      </p:sp>
      <p:sp>
        <p:nvSpPr>
          <p:cNvPr id="8" name="Rectangle 7"/>
          <p:cNvSpPr/>
          <p:nvPr/>
        </p:nvSpPr>
        <p:spPr>
          <a:xfrm>
            <a:off x="381000" y="2610505"/>
            <a:ext cx="8458200" cy="738664"/>
          </a:xfrm>
          <a:prstGeom prst="rect">
            <a:avLst/>
          </a:prstGeom>
        </p:spPr>
        <p:txBody>
          <a:bodyPr wrap="square">
            <a:spAutoFit/>
          </a:bodyPr>
          <a:lstStyle/>
          <a:p>
            <a:r>
              <a:rPr lang="en-IN" b="1" dirty="0">
                <a:solidFill>
                  <a:schemeClr val="tx1"/>
                </a:solidFill>
                <a:latin typeface="Cambria" pitchFamily="18" charset="0"/>
                <a:ea typeface="Cambria" pitchFamily="18" charset="0"/>
              </a:rPr>
              <a:t>Course Connect: </a:t>
            </a:r>
            <a:r>
              <a:rPr lang="en-IN" dirty="0">
                <a:solidFill>
                  <a:schemeClr val="tx1"/>
                </a:solidFill>
                <a:latin typeface="Cambria" pitchFamily="18" charset="0"/>
                <a:ea typeface="Cambria" pitchFamily="18" charset="0"/>
              </a:rPr>
              <a:t>giving information on registered courses under </a:t>
            </a:r>
            <a:r>
              <a:rPr lang="en-IN" b="1" dirty="0">
                <a:solidFill>
                  <a:schemeClr val="tx1"/>
                </a:solidFill>
                <a:latin typeface="Cambria" pitchFamily="18" charset="0"/>
                <a:ea typeface="Cambria" pitchFamily="18" charset="0"/>
              </a:rPr>
              <a:t>“My Courses</a:t>
            </a:r>
            <a:r>
              <a:rPr lang="en-IN" dirty="0">
                <a:solidFill>
                  <a:schemeClr val="tx1"/>
                </a:solidFill>
                <a:latin typeface="Cambria" pitchFamily="18" charset="0"/>
                <a:ea typeface="Cambria" pitchFamily="18" charset="0"/>
              </a:rPr>
              <a:t>” section and facilitates students to submit online request to change of specialization/ electives etc. as applicable and timelines announced by University.</a:t>
            </a:r>
            <a:endParaRPr lang="en-US" dirty="0"/>
          </a:p>
        </p:txBody>
      </p:sp>
      <p:sp>
        <p:nvSpPr>
          <p:cNvPr id="13" name="Rounded Rectangle 12"/>
          <p:cNvSpPr/>
          <p:nvPr/>
        </p:nvSpPr>
        <p:spPr>
          <a:xfrm>
            <a:off x="5410199" y="1123950"/>
            <a:ext cx="1219201" cy="1143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926" t="10705" r="1274" b="60472"/>
          <a:stretch/>
        </p:blipFill>
        <p:spPr bwMode="auto">
          <a:xfrm>
            <a:off x="0" y="806819"/>
            <a:ext cx="9010529" cy="1636596"/>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2286000" y="133350"/>
            <a:ext cx="425148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e-Resources</a:t>
            </a:r>
          </a:p>
        </p:txBody>
      </p:sp>
      <p:sp>
        <p:nvSpPr>
          <p:cNvPr id="9" name="TextBox 8"/>
          <p:cNvSpPr txBox="1"/>
          <p:nvPr/>
        </p:nvSpPr>
        <p:spPr>
          <a:xfrm>
            <a:off x="685800" y="2836449"/>
            <a:ext cx="7772400" cy="954107"/>
          </a:xfrm>
          <a:prstGeom prst="rect">
            <a:avLst/>
          </a:prstGeom>
          <a:noFill/>
        </p:spPr>
        <p:txBody>
          <a:bodyPr wrap="square" rtlCol="0">
            <a:spAutoFit/>
          </a:bodyPr>
          <a:lstStyle/>
          <a:p>
            <a:pPr algn="ctr"/>
            <a:r>
              <a:rPr lang="en-US" b="1" dirty="0">
                <a:latin typeface="Cambria" pitchFamily="18" charset="0"/>
              </a:rPr>
              <a:t>Navigation</a:t>
            </a:r>
            <a:r>
              <a:rPr lang="en-US" dirty="0">
                <a:latin typeface="Cambria" pitchFamily="18" charset="0"/>
              </a:rPr>
              <a:t> : Main Menu &gt;&gt; e-Resources</a:t>
            </a:r>
          </a:p>
          <a:p>
            <a:endParaRPr lang="en-US" dirty="0">
              <a:latin typeface="Cambria" pitchFamily="18" charset="0"/>
            </a:endParaRPr>
          </a:p>
          <a:p>
            <a:pPr>
              <a:buFont typeface="Wingdings" pitchFamily="2" charset="2"/>
              <a:buChar char="Ø"/>
            </a:pPr>
            <a:r>
              <a:rPr lang="en-US" dirty="0">
                <a:latin typeface="Cambria" pitchFamily="18" charset="0"/>
              </a:rPr>
              <a:t> Provides easy access to various </a:t>
            </a:r>
            <a:r>
              <a:rPr lang="en-US" b="1" dirty="0">
                <a:solidFill>
                  <a:schemeClr val="accent1">
                    <a:lumMod val="50000"/>
                  </a:schemeClr>
                </a:solidFill>
                <a:latin typeface="Cambria" pitchFamily="18" charset="0"/>
              </a:rPr>
              <a:t>“Academic” </a:t>
            </a:r>
            <a:r>
              <a:rPr lang="en-US" dirty="0">
                <a:latin typeface="Cambria" pitchFamily="18" charset="0"/>
              </a:rPr>
              <a:t>and  </a:t>
            </a:r>
            <a:r>
              <a:rPr lang="en-US" b="1" dirty="0">
                <a:solidFill>
                  <a:schemeClr val="accent1">
                    <a:lumMod val="50000"/>
                  </a:schemeClr>
                </a:solidFill>
                <a:latin typeface="Cambria" pitchFamily="18" charset="0"/>
              </a:rPr>
              <a:t>“Additional Resources”</a:t>
            </a:r>
            <a:r>
              <a:rPr lang="en-US" b="1" dirty="0">
                <a:solidFill>
                  <a:schemeClr val="tx1"/>
                </a:solidFill>
                <a:latin typeface="Cambria" pitchFamily="18" charset="0"/>
              </a:rPr>
              <a:t>.</a:t>
            </a:r>
          </a:p>
          <a:p>
            <a:endParaRPr lang="en-US" b="1" dirty="0">
              <a:solidFill>
                <a:schemeClr val="tx1"/>
              </a:solidFill>
              <a:latin typeface="Cambria" pitchFamily="18" charset="0"/>
            </a:endParaRPr>
          </a:p>
        </p:txBody>
      </p:sp>
      <p:sp>
        <p:nvSpPr>
          <p:cNvPr id="16" name="Rounded Rectangle 15"/>
          <p:cNvSpPr/>
          <p:nvPr/>
        </p:nvSpPr>
        <p:spPr>
          <a:xfrm>
            <a:off x="5334000" y="1315105"/>
            <a:ext cx="1203485" cy="12566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2667000" y="0"/>
            <a:ext cx="343715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e-Resources: Academic</a:t>
            </a:r>
          </a:p>
        </p:txBody>
      </p:sp>
      <p:sp>
        <p:nvSpPr>
          <p:cNvPr id="9" name="TextBox 8"/>
          <p:cNvSpPr txBox="1"/>
          <p:nvPr/>
        </p:nvSpPr>
        <p:spPr>
          <a:xfrm>
            <a:off x="381000" y="3146643"/>
            <a:ext cx="8305800" cy="1815882"/>
          </a:xfrm>
          <a:prstGeom prst="rect">
            <a:avLst/>
          </a:prstGeom>
          <a:noFill/>
        </p:spPr>
        <p:txBody>
          <a:bodyPr wrap="square" rtlCol="0">
            <a:spAutoFit/>
          </a:bodyPr>
          <a:lstStyle/>
          <a:p>
            <a:pPr algn="ctr"/>
            <a:r>
              <a:rPr lang="en-US" b="1" dirty="0">
                <a:latin typeface="Cambria" pitchFamily="18" charset="0"/>
              </a:rPr>
              <a:t>Navigation</a:t>
            </a:r>
            <a:r>
              <a:rPr lang="en-US" dirty="0">
                <a:latin typeface="Cambria" pitchFamily="18" charset="0"/>
              </a:rPr>
              <a:t> : Main Menu &gt;&gt; e-Resources &gt;&gt; Academic</a:t>
            </a:r>
          </a:p>
          <a:p>
            <a:endParaRPr lang="en-US" b="1" dirty="0">
              <a:solidFill>
                <a:schemeClr val="tx1"/>
              </a:solidFill>
              <a:latin typeface="Cambria" pitchFamily="18" charset="0"/>
            </a:endParaRPr>
          </a:p>
          <a:p>
            <a:pPr>
              <a:buFont typeface="Wingdings" pitchFamily="2" charset="2"/>
              <a:buChar char="Ø"/>
            </a:pPr>
            <a:r>
              <a:rPr lang="en-US" b="1" dirty="0">
                <a:solidFill>
                  <a:schemeClr val="tx1"/>
                </a:solidFill>
                <a:latin typeface="Cambria" pitchFamily="18" charset="0"/>
              </a:rPr>
              <a:t> </a:t>
            </a:r>
            <a:r>
              <a:rPr lang="en-US" dirty="0">
                <a:solidFill>
                  <a:schemeClr val="tx1"/>
                </a:solidFill>
                <a:latin typeface="Cambria" pitchFamily="18" charset="0"/>
              </a:rPr>
              <a:t>Access to Academic </a:t>
            </a:r>
            <a:r>
              <a:rPr lang="en-US" dirty="0">
                <a:latin typeface="Cambria" pitchFamily="18" charset="0"/>
              </a:rPr>
              <a:t> resources like </a:t>
            </a:r>
            <a:r>
              <a:rPr lang="en-US" b="1" dirty="0">
                <a:solidFill>
                  <a:schemeClr val="accent1">
                    <a:lumMod val="50000"/>
                  </a:schemeClr>
                </a:solidFill>
                <a:latin typeface="Cambria" pitchFamily="18" charset="0"/>
              </a:rPr>
              <a:t>“</a:t>
            </a:r>
            <a:r>
              <a:rPr lang="en-US" b="1" dirty="0" err="1">
                <a:solidFill>
                  <a:schemeClr val="accent1">
                    <a:lumMod val="50000"/>
                  </a:schemeClr>
                </a:solidFill>
                <a:latin typeface="Cambria" pitchFamily="18" charset="0"/>
              </a:rPr>
              <a:t>Programme</a:t>
            </a:r>
            <a:r>
              <a:rPr lang="en-US" b="1" dirty="0">
                <a:solidFill>
                  <a:schemeClr val="accent1">
                    <a:lumMod val="50000"/>
                  </a:schemeClr>
                </a:solidFill>
                <a:latin typeface="Cambria" pitchFamily="18" charset="0"/>
              </a:rPr>
              <a:t> Guide”, “e-Books” and  “Previous Year Question Papers”</a:t>
            </a:r>
            <a:r>
              <a:rPr lang="en-US" dirty="0">
                <a:solidFill>
                  <a:schemeClr val="accent1">
                    <a:lumMod val="50000"/>
                  </a:schemeClr>
                </a:solidFill>
                <a:latin typeface="Cambria" pitchFamily="18" charset="0"/>
              </a:rPr>
              <a:t> </a:t>
            </a:r>
            <a:r>
              <a:rPr lang="en-US" dirty="0">
                <a:solidFill>
                  <a:schemeClr val="tx1"/>
                </a:solidFill>
                <a:latin typeface="Cambria" pitchFamily="18" charset="0"/>
              </a:rPr>
              <a:t>as per the registered </a:t>
            </a:r>
            <a:r>
              <a:rPr lang="en-US" dirty="0" err="1">
                <a:solidFill>
                  <a:schemeClr val="tx1"/>
                </a:solidFill>
                <a:latin typeface="Cambria" pitchFamily="18" charset="0"/>
              </a:rPr>
              <a:t>programme</a:t>
            </a:r>
            <a:r>
              <a:rPr lang="en-US" dirty="0">
                <a:solidFill>
                  <a:schemeClr val="tx1"/>
                </a:solidFill>
                <a:latin typeface="Cambria" pitchFamily="18" charset="0"/>
              </a:rPr>
              <a:t>.</a:t>
            </a:r>
          </a:p>
          <a:p>
            <a:pPr>
              <a:buFont typeface="Wingdings" pitchFamily="2" charset="2"/>
              <a:buChar char="Ø"/>
            </a:pPr>
            <a:endParaRPr lang="en-US" dirty="0">
              <a:latin typeface="Cambria" pitchFamily="18" charset="0"/>
            </a:endParaRPr>
          </a:p>
          <a:p>
            <a:pPr>
              <a:buFont typeface="Wingdings" pitchFamily="2" charset="2"/>
              <a:buChar char="Ø"/>
            </a:pPr>
            <a:r>
              <a:rPr lang="en-US" dirty="0">
                <a:latin typeface="Cambria" pitchFamily="18" charset="0"/>
              </a:rPr>
              <a:t> </a:t>
            </a:r>
            <a:r>
              <a:rPr lang="en-US" b="1" dirty="0">
                <a:solidFill>
                  <a:schemeClr val="tx1"/>
                </a:solidFill>
                <a:latin typeface="Cambria" pitchFamily="18" charset="0"/>
              </a:rPr>
              <a:t>e-Books:</a:t>
            </a:r>
            <a:r>
              <a:rPr lang="en-US" b="1" dirty="0">
                <a:solidFill>
                  <a:schemeClr val="accent1">
                    <a:lumMod val="50000"/>
                  </a:schemeClr>
                </a:solidFill>
                <a:latin typeface="Cambria" pitchFamily="18" charset="0"/>
              </a:rPr>
              <a:t> </a:t>
            </a:r>
            <a:r>
              <a:rPr lang="en-IN" dirty="0">
                <a:latin typeface="Cambria" pitchFamily="18" charset="0"/>
              </a:rPr>
              <a:t>availability of course and term wise soft copies of Self Learning Material (SLM) to make the learning easier for all the students. Promoting Eco friendly system by increasing use of e-books over printed books </a:t>
            </a:r>
            <a:endParaRPr lang="en-US" dirty="0">
              <a:latin typeface="Cambria" pitchFamily="18" charset="0"/>
            </a:endParaRPr>
          </a:p>
        </p:txBody>
      </p:sp>
      <p:grpSp>
        <p:nvGrpSpPr>
          <p:cNvPr id="2" name="Group 1"/>
          <p:cNvGrpSpPr/>
          <p:nvPr/>
        </p:nvGrpSpPr>
        <p:grpSpPr>
          <a:xfrm>
            <a:off x="0" y="690513"/>
            <a:ext cx="9144000" cy="2286000"/>
            <a:chOff x="0" y="690513"/>
            <a:chExt cx="9144000" cy="2286000"/>
          </a:xfrm>
        </p:grpSpPr>
        <p:pic>
          <p:nvPicPr>
            <p:cNvPr id="10" name="Picture 9"/>
            <p:cNvPicPr/>
            <p:nvPr/>
          </p:nvPicPr>
          <p:blipFill rotWithShape="1">
            <a:blip r:embed="rId8"/>
            <a:srcRect l="1042" t="10500" r="1389" b="37414"/>
            <a:stretch/>
          </p:blipFill>
          <p:spPr bwMode="auto">
            <a:xfrm>
              <a:off x="0" y="690513"/>
              <a:ext cx="9144000" cy="2286000"/>
            </a:xfrm>
            <a:prstGeom prst="rect">
              <a:avLst/>
            </a:prstGeom>
            <a:ln>
              <a:noFill/>
            </a:ln>
            <a:extLst>
              <a:ext uri="{53640926-AAD7-44D8-BBD7-CCE9431645EC}">
                <a14:shadowObscured xmlns:a14="http://schemas.microsoft.com/office/drawing/2010/main"/>
              </a:ext>
            </a:extLst>
          </p:spPr>
        </p:pic>
        <p:sp>
          <p:nvSpPr>
            <p:cNvPr id="12" name="Rounded Rectangle 11"/>
            <p:cNvSpPr/>
            <p:nvPr/>
          </p:nvSpPr>
          <p:spPr>
            <a:xfrm>
              <a:off x="947569" y="1491279"/>
              <a:ext cx="2710031" cy="2422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562600" y="1376979"/>
              <a:ext cx="7620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57393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2"/>
          <a:srcRect l="1041" t="10912" r="1274" b="29179"/>
          <a:stretch/>
        </p:blipFill>
        <p:spPr bwMode="auto">
          <a:xfrm>
            <a:off x="0" y="756725"/>
            <a:ext cx="9144000" cy="2653225"/>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2286000" y="133350"/>
            <a:ext cx="5085046"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e-Resources: Additional Resources</a:t>
            </a:r>
          </a:p>
        </p:txBody>
      </p:sp>
      <p:sp>
        <p:nvSpPr>
          <p:cNvPr id="9" name="TextBox 8"/>
          <p:cNvSpPr txBox="1"/>
          <p:nvPr/>
        </p:nvSpPr>
        <p:spPr>
          <a:xfrm>
            <a:off x="381000" y="3562350"/>
            <a:ext cx="8534400" cy="954107"/>
          </a:xfrm>
          <a:prstGeom prst="rect">
            <a:avLst/>
          </a:prstGeom>
          <a:noFill/>
        </p:spPr>
        <p:txBody>
          <a:bodyPr wrap="square" rtlCol="0">
            <a:spAutoFit/>
          </a:bodyPr>
          <a:lstStyle/>
          <a:p>
            <a:pPr algn="ctr"/>
            <a:r>
              <a:rPr lang="en-US" b="1" dirty="0">
                <a:latin typeface="Cambria" pitchFamily="18" charset="0"/>
              </a:rPr>
              <a:t>Navigation</a:t>
            </a:r>
            <a:r>
              <a:rPr lang="en-US" dirty="0">
                <a:latin typeface="Cambria" pitchFamily="18" charset="0"/>
              </a:rPr>
              <a:t> : Main Menu &gt;&gt; e-Resources &gt;&gt; Additional Resources</a:t>
            </a:r>
          </a:p>
          <a:p>
            <a:endParaRPr lang="en-US" dirty="0">
              <a:latin typeface="Cambria" pitchFamily="18" charset="0"/>
            </a:endParaRPr>
          </a:p>
          <a:p>
            <a:pPr>
              <a:buFont typeface="Wingdings" pitchFamily="2" charset="2"/>
              <a:buChar char="Ø"/>
            </a:pPr>
            <a:r>
              <a:rPr lang="en-US" dirty="0">
                <a:latin typeface="Cambria" pitchFamily="18" charset="0"/>
              </a:rPr>
              <a:t>  Open folder to </a:t>
            </a:r>
            <a:r>
              <a:rPr lang="en-IN" dirty="0">
                <a:latin typeface="Cambria" pitchFamily="18" charset="0"/>
              </a:rPr>
              <a:t>access all academic and administrative resources not limiting to the registered programmes. Its a pool of all type of resources applicable to all domains/ disciplines. No restriction to access this section. </a:t>
            </a:r>
            <a:endParaRPr lang="en-US" dirty="0">
              <a:latin typeface="Cambria" pitchFamily="18" charset="0"/>
            </a:endParaRPr>
          </a:p>
        </p:txBody>
      </p:sp>
      <p:grpSp>
        <p:nvGrpSpPr>
          <p:cNvPr id="2" name="Group 1"/>
          <p:cNvGrpSpPr/>
          <p:nvPr/>
        </p:nvGrpSpPr>
        <p:grpSpPr>
          <a:xfrm>
            <a:off x="1219200" y="1733550"/>
            <a:ext cx="5410200" cy="1676400"/>
            <a:chOff x="1219200" y="1733550"/>
            <a:chExt cx="5410200" cy="1676400"/>
          </a:xfrm>
        </p:grpSpPr>
        <p:sp>
          <p:nvSpPr>
            <p:cNvPr id="14" name="Rounded Rectangle 13"/>
            <p:cNvSpPr/>
            <p:nvPr/>
          </p:nvSpPr>
          <p:spPr>
            <a:xfrm>
              <a:off x="1219200" y="2266950"/>
              <a:ext cx="1676400" cy="1143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181600" y="1733550"/>
              <a:ext cx="14478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57393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2"/>
          <a:srcRect t="10294" r="1157" b="68707"/>
          <a:stretch/>
        </p:blipFill>
        <p:spPr bwMode="auto">
          <a:xfrm>
            <a:off x="-15240" y="593267"/>
            <a:ext cx="9144000" cy="912412"/>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2209800" y="133350"/>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sp>
        <p:nvSpPr>
          <p:cNvPr id="11" name="Rectangle 1"/>
          <p:cNvSpPr>
            <a:spLocks noChangeArrowheads="1"/>
          </p:cNvSpPr>
          <p:nvPr/>
        </p:nvSpPr>
        <p:spPr bwMode="auto">
          <a:xfrm>
            <a:off x="76200" y="1503931"/>
            <a:ext cx="8991600" cy="7848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sz="1600" b="1" dirty="0">
                <a:latin typeface="Cambria" pitchFamily="18" charset="0"/>
                <a:ea typeface="Cambria" pitchFamily="18" charset="0"/>
              </a:rPr>
              <a:t>Exam Connect: </a:t>
            </a:r>
            <a:r>
              <a:rPr lang="en-US" dirty="0">
                <a:latin typeface="Cambria" pitchFamily="18" charset="0"/>
                <a:ea typeface="Cambria" pitchFamily="18" charset="0"/>
              </a:rPr>
              <a:t>To provide easy access to resources and information related to Examination and Result e.g. Date Sheet, Admit Card, Assignment Submission, Result, Re-appear Registration etc. </a:t>
            </a:r>
            <a:endParaRPr lang="en-US" i="1" dirty="0">
              <a:solidFill>
                <a:srgbClr val="FF0000"/>
              </a:solidFill>
              <a:latin typeface="Cambria" pitchFamily="18" charset="0"/>
              <a:ea typeface="Cambria" pitchFamily="18" charset="0"/>
            </a:endParaRPr>
          </a:p>
        </p:txBody>
      </p:sp>
      <p:sp>
        <p:nvSpPr>
          <p:cNvPr id="9" name="Rectangle 1"/>
          <p:cNvSpPr>
            <a:spLocks noChangeArrowheads="1"/>
          </p:cNvSpPr>
          <p:nvPr/>
        </p:nvSpPr>
        <p:spPr bwMode="auto">
          <a:xfrm>
            <a:off x="76200" y="2600037"/>
            <a:ext cx="4419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mj-lt"/>
              <a:buAutoNum type="alphaLcPeriod"/>
            </a:pPr>
            <a:r>
              <a:rPr lang="en-US" dirty="0">
                <a:latin typeface="Cambria" pitchFamily="18" charset="0"/>
                <a:ea typeface="Cambria" pitchFamily="18" charset="0"/>
              </a:rPr>
              <a:t>CA Submission (Assignments)</a:t>
            </a:r>
            <a:endParaRPr lang="en-IN" i="1" dirty="0">
              <a:latin typeface="Cambria" pitchFamily="18" charset="0"/>
              <a:ea typeface="Cambria" pitchFamily="18" charset="0"/>
            </a:endParaRPr>
          </a:p>
          <a:p>
            <a:pPr marL="342900" indent="-342900">
              <a:buFont typeface="+mj-lt"/>
              <a:buAutoNum type="alphaLcPeriod"/>
            </a:pPr>
            <a:r>
              <a:rPr lang="en-IN" dirty="0">
                <a:latin typeface="Cambria" pitchFamily="18" charset="0"/>
                <a:ea typeface="Cambria" pitchFamily="18" charset="0"/>
              </a:rPr>
              <a:t>Datasheet</a:t>
            </a:r>
          </a:p>
          <a:p>
            <a:pPr marL="342900" indent="-342900">
              <a:buFont typeface="+mj-lt"/>
              <a:buAutoNum type="alphaLcPeriod"/>
            </a:pPr>
            <a:r>
              <a:rPr lang="en-US" dirty="0">
                <a:latin typeface="Cambria" pitchFamily="18" charset="0"/>
                <a:ea typeface="Cambria" pitchFamily="18" charset="0"/>
              </a:rPr>
              <a:t>Download Admit Card</a:t>
            </a:r>
          </a:p>
          <a:p>
            <a:pPr marL="342900" indent="-342900">
              <a:buFont typeface="+mj-lt"/>
              <a:buAutoNum type="alphaLcPeriod"/>
            </a:pPr>
            <a:r>
              <a:rPr lang="en-US" dirty="0">
                <a:latin typeface="Cambria" pitchFamily="18" charset="0"/>
                <a:ea typeface="Cambria" pitchFamily="18" charset="0"/>
              </a:rPr>
              <a:t>Result </a:t>
            </a:r>
          </a:p>
          <a:p>
            <a:pPr marL="1162050" indent="-352425">
              <a:buFont typeface="+mj-lt"/>
              <a:buAutoNum type="romanLcPeriod"/>
              <a:tabLst>
                <a:tab pos="809625" algn="l"/>
              </a:tabLst>
            </a:pPr>
            <a:r>
              <a:rPr lang="en-IN" dirty="0">
                <a:latin typeface="Cambria" pitchFamily="18" charset="0"/>
                <a:ea typeface="Cambria" pitchFamily="18" charset="0"/>
              </a:rPr>
              <a:t>View Marks </a:t>
            </a:r>
          </a:p>
          <a:p>
            <a:pPr marL="1162050" indent="-352425">
              <a:buFont typeface="+mj-lt"/>
              <a:buAutoNum type="romanLcPeriod"/>
              <a:tabLst>
                <a:tab pos="809625" algn="l"/>
              </a:tabLst>
            </a:pPr>
            <a:r>
              <a:rPr lang="en-IN" dirty="0">
                <a:latin typeface="Cambria" pitchFamily="18" charset="0"/>
                <a:ea typeface="Cambria" pitchFamily="18" charset="0"/>
              </a:rPr>
              <a:t>View Grades </a:t>
            </a:r>
            <a:endParaRPr lang="en-US" dirty="0">
              <a:latin typeface="Cambria" pitchFamily="18" charset="0"/>
              <a:ea typeface="Cambria" pitchFamily="18" charset="0"/>
            </a:endParaRPr>
          </a:p>
          <a:p>
            <a:pPr marL="342900" indent="-342900">
              <a:buAutoNum type="alphaLcPeriod" startAt="5"/>
            </a:pPr>
            <a:r>
              <a:rPr lang="en-US" dirty="0">
                <a:latin typeface="Cambria" pitchFamily="18" charset="0"/>
                <a:ea typeface="Cambria" pitchFamily="18" charset="0"/>
              </a:rPr>
              <a:t>Writer Request</a:t>
            </a:r>
          </a:p>
          <a:p>
            <a:pPr marL="342900" indent="-342900">
              <a:buAutoNum type="alphaLcPeriod" startAt="5"/>
            </a:pPr>
            <a:r>
              <a:rPr lang="en-US" dirty="0">
                <a:latin typeface="Cambria" pitchFamily="18" charset="0"/>
                <a:ea typeface="Cambria" pitchFamily="18" charset="0"/>
              </a:rPr>
              <a:t>Practical Report/ CDP/ Term Paper/ Summer Training Project etc. Submission </a:t>
            </a:r>
          </a:p>
          <a:p>
            <a:pPr marL="342900" indent="-342900">
              <a:buFont typeface="+mj-lt"/>
              <a:buAutoNum type="alphaLcPeriod"/>
            </a:pPr>
            <a:endParaRPr lang="en-US" dirty="0">
              <a:latin typeface="Cambria" pitchFamily="18" charset="0"/>
              <a:ea typeface="Cambria" pitchFamily="18" charset="0"/>
            </a:endParaRPr>
          </a:p>
        </p:txBody>
      </p:sp>
      <p:sp>
        <p:nvSpPr>
          <p:cNvPr id="10" name="Rectangle 1"/>
          <p:cNvSpPr>
            <a:spLocks noChangeArrowheads="1"/>
          </p:cNvSpPr>
          <p:nvPr/>
        </p:nvSpPr>
        <p:spPr bwMode="auto">
          <a:xfrm>
            <a:off x="4495800" y="2600037"/>
            <a:ext cx="37338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AutoNum type="alphaLcPeriod" startAt="7"/>
            </a:pPr>
            <a:r>
              <a:rPr lang="en-US" dirty="0">
                <a:latin typeface="Cambria" pitchFamily="18" charset="0"/>
                <a:ea typeface="Cambria" pitchFamily="18" charset="0"/>
              </a:rPr>
              <a:t>Exam Registration (Re-registration/ </a:t>
            </a:r>
            <a:r>
              <a:rPr lang="en-IN" dirty="0">
                <a:latin typeface="Cambria" pitchFamily="18" charset="0"/>
                <a:ea typeface="Cambria" pitchFamily="18" charset="0"/>
              </a:rPr>
              <a:t>Re-evaluation Registration)</a:t>
            </a:r>
          </a:p>
          <a:p>
            <a:pPr marL="342900" indent="-342900">
              <a:buAutoNum type="alphaLcPeriod" startAt="7"/>
            </a:pPr>
            <a:r>
              <a:rPr lang="en-US" dirty="0">
                <a:latin typeface="Cambria" pitchFamily="18" charset="0"/>
                <a:ea typeface="Cambria" pitchFamily="18" charset="0"/>
              </a:rPr>
              <a:t>Provisional Academic Transcript</a:t>
            </a:r>
          </a:p>
          <a:p>
            <a:pPr marL="342900" indent="-342900">
              <a:buAutoNum type="alphaLcPeriod" startAt="7"/>
            </a:pPr>
            <a:r>
              <a:rPr lang="en-IN" dirty="0">
                <a:latin typeface="Cambria" pitchFamily="18" charset="0"/>
                <a:ea typeface="Cambria" pitchFamily="18" charset="0"/>
              </a:rPr>
              <a:t>Certificate Request</a:t>
            </a:r>
          </a:p>
        </p:txBody>
      </p:sp>
      <p:sp>
        <p:nvSpPr>
          <p:cNvPr id="13" name="Rounded Rectangle 12"/>
          <p:cNvSpPr/>
          <p:nvPr/>
        </p:nvSpPr>
        <p:spPr>
          <a:xfrm>
            <a:off x="6019800" y="919278"/>
            <a:ext cx="990600" cy="2560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695" t="15234" r="1388" b="35150"/>
          <a:stretch/>
        </p:blipFill>
        <p:spPr bwMode="auto">
          <a:xfrm>
            <a:off x="0" y="666750"/>
            <a:ext cx="9144000" cy="2455111"/>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sp>
        <p:nvSpPr>
          <p:cNvPr id="11" name="Rectangle 1"/>
          <p:cNvSpPr>
            <a:spLocks noChangeArrowheads="1"/>
          </p:cNvSpPr>
          <p:nvPr/>
        </p:nvSpPr>
        <p:spPr bwMode="auto">
          <a:xfrm>
            <a:off x="152400" y="3360051"/>
            <a:ext cx="8991600" cy="704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sz="1600" b="1" dirty="0">
                <a:latin typeface="Cambria" pitchFamily="18" charset="0"/>
                <a:ea typeface="Cambria" pitchFamily="18" charset="0"/>
              </a:rPr>
              <a:t>Exam Connect: </a:t>
            </a:r>
            <a:r>
              <a:rPr lang="en-US" sz="1200" i="1" dirty="0">
                <a:solidFill>
                  <a:srgbClr val="FF0000"/>
                </a:solidFill>
                <a:latin typeface="Cambria" pitchFamily="18" charset="0"/>
                <a:ea typeface="Cambria" pitchFamily="18" charset="0"/>
              </a:rPr>
              <a:t>The most of interfaces under “Exam Connect” would be visible and accessible on or before the  applicable timelines as announced by University or mentioned in the list of Important dates documents available under “Calendar” section.</a:t>
            </a:r>
            <a:endParaRPr lang="en-US" i="1" dirty="0">
              <a:solidFill>
                <a:srgbClr val="FF0000"/>
              </a:solidFill>
              <a:latin typeface="Cambria" pitchFamily="18" charset="0"/>
              <a:ea typeface="Cambria" pitchFamily="18" charset="0"/>
            </a:endParaRPr>
          </a:p>
        </p:txBody>
      </p:sp>
      <p:sp>
        <p:nvSpPr>
          <p:cNvPr id="8" name="Rounded Rectangle 7"/>
          <p:cNvSpPr/>
          <p:nvPr/>
        </p:nvSpPr>
        <p:spPr>
          <a:xfrm>
            <a:off x="6017686" y="1020470"/>
            <a:ext cx="2667000" cy="2286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ChangeArrowheads="1"/>
          </p:cNvSpPr>
          <p:nvPr/>
        </p:nvSpPr>
        <p:spPr bwMode="auto">
          <a:xfrm>
            <a:off x="304800" y="514350"/>
            <a:ext cx="3507692" cy="369332"/>
          </a:xfrm>
          <a:prstGeom prst="rect">
            <a:avLst/>
          </a:prstGeom>
          <a:noFill/>
          <a:ln w="9525">
            <a:noFill/>
            <a:miter lim="800000"/>
            <a:headEnd/>
            <a:tailEnd/>
          </a:ln>
        </p:spPr>
        <p:txBody>
          <a:bodyPr wrap="none">
            <a:spAutoFit/>
          </a:bodyPr>
          <a:lstStyle/>
          <a:p>
            <a:r>
              <a:rPr lang="en-IN" sz="1800" b="1" dirty="0">
                <a:latin typeface="Cambria" pitchFamily="18" charset="0"/>
                <a:ea typeface="Cambria" pitchFamily="18" charset="0"/>
                <a:cs typeface="Calibri" pitchFamily="34" charset="0"/>
              </a:rPr>
              <a:t>Key Modules of LPU e-Connect</a:t>
            </a:r>
          </a:p>
        </p:txBody>
      </p:sp>
      <p:sp>
        <p:nvSpPr>
          <p:cNvPr id="4099" name="Rectangle 7"/>
          <p:cNvSpPr>
            <a:spLocks noChangeArrowheads="1"/>
          </p:cNvSpPr>
          <p:nvPr/>
        </p:nvSpPr>
        <p:spPr bwMode="auto">
          <a:xfrm>
            <a:off x="381000" y="971550"/>
            <a:ext cx="8424862" cy="4016484"/>
          </a:xfrm>
          <a:prstGeom prst="rect">
            <a:avLst/>
          </a:prstGeom>
          <a:noFill/>
          <a:ln w="9525">
            <a:noFill/>
            <a:miter lim="800000"/>
            <a:headEnd/>
            <a:tailEnd/>
          </a:ln>
        </p:spPr>
        <p:txBody>
          <a:bodyPr wrap="square">
            <a:spAutoFit/>
          </a:bodyPr>
          <a:lstStyle/>
          <a:p>
            <a:pPr algn="just">
              <a:lnSpc>
                <a:spcPct val="150000"/>
              </a:lnSpc>
              <a:buFont typeface="Wingdings" pitchFamily="2" charset="2"/>
              <a:buChar char="q"/>
            </a:pPr>
            <a:r>
              <a:rPr lang="en-IN" sz="1600" b="1" dirty="0">
                <a:latin typeface="Calibri" pitchFamily="34" charset="0"/>
              </a:rPr>
              <a:t> </a:t>
            </a:r>
            <a:r>
              <a:rPr lang="en-IN" b="1" dirty="0">
                <a:solidFill>
                  <a:schemeClr val="tx1"/>
                </a:solidFill>
                <a:latin typeface="Cambria" pitchFamily="18" charset="0"/>
                <a:ea typeface="Cambria" pitchFamily="18" charset="0"/>
              </a:rPr>
              <a:t>My Account: </a:t>
            </a:r>
            <a:r>
              <a:rPr lang="en-IN" dirty="0">
                <a:solidFill>
                  <a:schemeClr val="tx1"/>
                </a:solidFill>
                <a:latin typeface="Cambria" pitchFamily="18" charset="0"/>
                <a:ea typeface="Cambria" pitchFamily="18" charset="0"/>
              </a:rPr>
              <a:t>serving as a personalized account of the student containing student profile, ID card, Profile edit, Online Fee Payment, Fee Details etc.</a:t>
            </a:r>
            <a:endParaRPr lang="en-IN" b="1" dirty="0">
              <a:solidFill>
                <a:schemeClr val="tx1"/>
              </a:solidFill>
              <a:latin typeface="Cambria" pitchFamily="18" charset="0"/>
              <a:ea typeface="Cambria" pitchFamily="18" charset="0"/>
            </a:endParaRPr>
          </a:p>
          <a:p>
            <a:pPr algn="just">
              <a:lnSpc>
                <a:spcPct val="150000"/>
              </a:lnSpc>
              <a:buFont typeface="Wingdings" pitchFamily="2" charset="2"/>
              <a:buChar char="q"/>
            </a:pPr>
            <a:r>
              <a:rPr lang="en-IN" b="1" dirty="0">
                <a:solidFill>
                  <a:schemeClr val="tx1"/>
                </a:solidFill>
                <a:latin typeface="Cambria" pitchFamily="18" charset="0"/>
                <a:ea typeface="Cambria" pitchFamily="18" charset="0"/>
              </a:rPr>
              <a:t> e-Communication: </a:t>
            </a:r>
            <a:r>
              <a:rPr lang="en-IN" dirty="0">
                <a:solidFill>
                  <a:schemeClr val="tx1"/>
                </a:solidFill>
                <a:latin typeface="Cambria" pitchFamily="18" charset="0"/>
                <a:ea typeface="Cambria" pitchFamily="18" charset="0"/>
              </a:rPr>
              <a:t>providing information through Announcements, Personalized Messages etc.</a:t>
            </a:r>
          </a:p>
          <a:p>
            <a:pPr algn="just">
              <a:lnSpc>
                <a:spcPct val="150000"/>
              </a:lnSpc>
              <a:buFont typeface="Wingdings" pitchFamily="2" charset="2"/>
              <a:buChar char="q"/>
            </a:pPr>
            <a:r>
              <a:rPr lang="en-IN" b="1" dirty="0">
                <a:solidFill>
                  <a:schemeClr val="tx1"/>
                </a:solidFill>
                <a:latin typeface="Cambria" pitchFamily="18" charset="0"/>
                <a:ea typeface="Cambria" pitchFamily="18" charset="0"/>
              </a:rPr>
              <a:t> Course Connect: </a:t>
            </a:r>
            <a:r>
              <a:rPr lang="en-IN" dirty="0">
                <a:solidFill>
                  <a:schemeClr val="tx1"/>
                </a:solidFill>
                <a:latin typeface="Cambria" pitchFamily="18" charset="0"/>
                <a:ea typeface="Cambria" pitchFamily="18" charset="0"/>
              </a:rPr>
              <a:t>giving information on registered courses under </a:t>
            </a:r>
            <a:r>
              <a:rPr lang="en-IN" b="1" dirty="0">
                <a:solidFill>
                  <a:schemeClr val="tx1"/>
                </a:solidFill>
                <a:latin typeface="Cambria" pitchFamily="18" charset="0"/>
                <a:ea typeface="Cambria" pitchFamily="18" charset="0"/>
              </a:rPr>
              <a:t>“My Courses</a:t>
            </a:r>
            <a:r>
              <a:rPr lang="en-IN" dirty="0">
                <a:solidFill>
                  <a:schemeClr val="tx1"/>
                </a:solidFill>
                <a:latin typeface="Cambria" pitchFamily="18" charset="0"/>
                <a:ea typeface="Cambria" pitchFamily="18" charset="0"/>
              </a:rPr>
              <a:t>” and easy access to place </a:t>
            </a:r>
            <a:r>
              <a:rPr lang="en-IN" b="1" dirty="0">
                <a:solidFill>
                  <a:schemeClr val="tx1"/>
                </a:solidFill>
                <a:latin typeface="Cambria" pitchFamily="18" charset="0"/>
                <a:ea typeface="Cambria" pitchFamily="18" charset="0"/>
              </a:rPr>
              <a:t>“Course Change Request”.</a:t>
            </a:r>
          </a:p>
          <a:p>
            <a:pPr algn="just">
              <a:lnSpc>
                <a:spcPct val="150000"/>
              </a:lnSpc>
              <a:buFont typeface="Wingdings" pitchFamily="2" charset="2"/>
              <a:buChar char="q"/>
            </a:pPr>
            <a:r>
              <a:rPr lang="en-IN" b="1" dirty="0">
                <a:solidFill>
                  <a:schemeClr val="tx1"/>
                </a:solidFill>
                <a:latin typeface="Cambria" pitchFamily="18" charset="0"/>
                <a:ea typeface="Cambria" pitchFamily="18" charset="0"/>
              </a:rPr>
              <a:t> e- Resources: </a:t>
            </a:r>
            <a:r>
              <a:rPr lang="en-IN" dirty="0">
                <a:solidFill>
                  <a:schemeClr val="tx1"/>
                </a:solidFill>
                <a:latin typeface="Cambria" pitchFamily="18" charset="0"/>
                <a:ea typeface="Cambria" pitchFamily="18" charset="0"/>
              </a:rPr>
              <a:t>providing an easy access to Programme Guide, e-Books under </a:t>
            </a:r>
            <a:r>
              <a:rPr lang="en-IN" b="1" dirty="0">
                <a:solidFill>
                  <a:schemeClr val="tx1"/>
                </a:solidFill>
                <a:latin typeface="Cambria" pitchFamily="18" charset="0"/>
                <a:ea typeface="Cambria" pitchFamily="18" charset="0"/>
              </a:rPr>
              <a:t>“Academic” </a:t>
            </a:r>
            <a:r>
              <a:rPr lang="en-IN" dirty="0">
                <a:solidFill>
                  <a:schemeClr val="tx1"/>
                </a:solidFill>
                <a:latin typeface="Cambria" pitchFamily="18" charset="0"/>
                <a:ea typeface="Cambria" pitchFamily="18" charset="0"/>
              </a:rPr>
              <a:t>and detailed access of Professional Enhancement Resources, Academics, Calendar, e-Books, Examination in </a:t>
            </a:r>
            <a:r>
              <a:rPr lang="en-IN" b="1" dirty="0">
                <a:solidFill>
                  <a:schemeClr val="tx1"/>
                </a:solidFill>
                <a:latin typeface="Cambria" pitchFamily="18" charset="0"/>
                <a:ea typeface="Cambria" pitchFamily="18" charset="0"/>
              </a:rPr>
              <a:t>“ODL Share” </a:t>
            </a:r>
            <a:r>
              <a:rPr lang="en-IN" dirty="0">
                <a:solidFill>
                  <a:schemeClr val="tx1"/>
                </a:solidFill>
                <a:latin typeface="Cambria" pitchFamily="18" charset="0"/>
                <a:ea typeface="Cambria" pitchFamily="18" charset="0"/>
              </a:rPr>
              <a:t>under </a:t>
            </a:r>
            <a:r>
              <a:rPr lang="en-IN" b="1" dirty="0">
                <a:solidFill>
                  <a:schemeClr val="tx1"/>
                </a:solidFill>
                <a:latin typeface="Cambria" pitchFamily="18" charset="0"/>
                <a:ea typeface="Cambria" pitchFamily="18" charset="0"/>
              </a:rPr>
              <a:t>“Additional Resources”.</a:t>
            </a:r>
          </a:p>
          <a:p>
            <a:pPr algn="just">
              <a:lnSpc>
                <a:spcPct val="150000"/>
              </a:lnSpc>
              <a:buFont typeface="Wingdings" pitchFamily="2" charset="2"/>
              <a:buChar char="q"/>
            </a:pPr>
            <a:r>
              <a:rPr lang="en-IN" b="1" dirty="0">
                <a:solidFill>
                  <a:schemeClr val="tx1"/>
                </a:solidFill>
                <a:latin typeface="Cambria" pitchFamily="18" charset="0"/>
                <a:ea typeface="Cambria" pitchFamily="18" charset="0"/>
              </a:rPr>
              <a:t>PCP:</a:t>
            </a:r>
            <a:r>
              <a:rPr lang="en-IN" dirty="0">
                <a:solidFill>
                  <a:schemeClr val="tx1"/>
                </a:solidFill>
                <a:latin typeface="Cambria" pitchFamily="18" charset="0"/>
                <a:ea typeface="Cambria" pitchFamily="18" charset="0"/>
              </a:rPr>
              <a:t> Provides access to PCP Registration, PCP Guidelines and PCP Schedule.</a:t>
            </a:r>
          </a:p>
          <a:p>
            <a:pPr algn="just">
              <a:lnSpc>
                <a:spcPct val="150000"/>
              </a:lnSpc>
              <a:buFont typeface="Wingdings" pitchFamily="2" charset="2"/>
              <a:buChar char="q"/>
            </a:pPr>
            <a:r>
              <a:rPr lang="en-IN" dirty="0">
                <a:solidFill>
                  <a:schemeClr val="tx1"/>
                </a:solidFill>
                <a:latin typeface="Cambria" pitchFamily="18" charset="0"/>
                <a:ea typeface="Cambria" pitchFamily="18" charset="0"/>
              </a:rPr>
              <a:t> </a:t>
            </a:r>
            <a:r>
              <a:rPr lang="en-IN" b="1" dirty="0">
                <a:solidFill>
                  <a:schemeClr val="tx1"/>
                </a:solidFill>
                <a:latin typeface="Cambria" pitchFamily="18" charset="0"/>
                <a:ea typeface="Cambria" pitchFamily="18" charset="0"/>
              </a:rPr>
              <a:t>e-Library:</a:t>
            </a:r>
            <a:r>
              <a:rPr lang="en-IN" dirty="0">
                <a:solidFill>
                  <a:schemeClr val="tx1"/>
                </a:solidFill>
                <a:latin typeface="Cambria" pitchFamily="18" charset="0"/>
                <a:ea typeface="Cambria" pitchFamily="18" charset="0"/>
              </a:rPr>
              <a:t> </a:t>
            </a:r>
            <a:r>
              <a:rPr lang="en-US" b="1" dirty="0">
                <a:solidFill>
                  <a:schemeClr val="tx1"/>
                </a:solidFill>
                <a:latin typeface="Cambria" pitchFamily="18" charset="0"/>
                <a:ea typeface="Cambria" pitchFamily="18" charset="0"/>
              </a:rPr>
              <a:t>LPU e-Library System provides access to more than 20+ </a:t>
            </a:r>
            <a:r>
              <a:rPr lang="en-US" b="1" dirty="0" err="1">
                <a:solidFill>
                  <a:schemeClr val="tx1"/>
                </a:solidFill>
                <a:latin typeface="Cambria" pitchFamily="18" charset="0"/>
                <a:ea typeface="Cambria" pitchFamily="18" charset="0"/>
              </a:rPr>
              <a:t>Lakh</a:t>
            </a:r>
            <a:r>
              <a:rPr lang="en-US" b="1" dirty="0">
                <a:solidFill>
                  <a:schemeClr val="tx1"/>
                </a:solidFill>
                <a:latin typeface="Cambria" pitchFamily="18" charset="0"/>
                <a:ea typeface="Cambria" pitchFamily="18" charset="0"/>
              </a:rPr>
              <a:t> e-books </a:t>
            </a:r>
            <a:r>
              <a:rPr lang="en-US" dirty="0">
                <a:solidFill>
                  <a:schemeClr val="tx1"/>
                </a:solidFill>
                <a:latin typeface="Cambria" pitchFamily="18" charset="0"/>
                <a:ea typeface="Cambria" pitchFamily="18" charset="0"/>
              </a:rPr>
              <a:t>covering all fields of knowledge. Providing access to variety of add on e-Resources, such as e-books, e-journals, e-newspapers, e-magazines etc. </a:t>
            </a:r>
            <a:endParaRPr lang="en-IN" dirty="0">
              <a:solidFill>
                <a:schemeClr val="tx1"/>
              </a:solidFill>
              <a:latin typeface="Cambria" pitchFamily="18" charset="0"/>
              <a:ea typeface="Cambria" pitchFamily="18" charset="0"/>
            </a:endParaRPr>
          </a:p>
        </p:txBody>
      </p:sp>
      <p:sp>
        <p:nvSpPr>
          <p:cNvPr id="4100" name="Rectangle 5"/>
          <p:cNvSpPr>
            <a:spLocks noChangeArrowheads="1"/>
          </p:cNvSpPr>
          <p:nvPr/>
        </p:nvSpPr>
        <p:spPr bwMode="auto">
          <a:xfrm>
            <a:off x="2383580" y="3572"/>
            <a:ext cx="4523994"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(Key Modules)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202281" y="771796"/>
            <a:ext cx="8458200" cy="12157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IN" sz="1600" b="1" dirty="0">
                <a:latin typeface="Cambria" pitchFamily="18" charset="0"/>
                <a:ea typeface="Cambria" pitchFamily="18" charset="0"/>
              </a:rPr>
              <a:t>a. CA Submission (Assignment Submission)</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 CA Submission </a:t>
            </a:r>
          </a:p>
          <a:p>
            <a:r>
              <a:rPr lang="en-US" dirty="0">
                <a:latin typeface="Cambria" pitchFamily="18" charset="0"/>
                <a:ea typeface="Cambria" pitchFamily="18" charset="0"/>
              </a:rPr>
              <a:t>Provision to download the assignments of all courses and to upload the hand written assignments in the form of Image by following the process prescribed by the university</a:t>
            </a: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sp>
        <p:nvSpPr>
          <p:cNvPr id="17" name="TextBox 16"/>
          <p:cNvSpPr txBox="1"/>
          <p:nvPr/>
        </p:nvSpPr>
        <p:spPr>
          <a:xfrm>
            <a:off x="0" y="2343150"/>
            <a:ext cx="1524000" cy="1015663"/>
          </a:xfrm>
          <a:prstGeom prst="rect">
            <a:avLst/>
          </a:prstGeom>
          <a:noFill/>
        </p:spPr>
        <p:txBody>
          <a:bodyPr wrap="square" rtlCol="0">
            <a:spAutoFit/>
          </a:bodyPr>
          <a:lstStyle/>
          <a:p>
            <a:r>
              <a:rPr lang="en-US" sz="1200" dirty="0">
                <a:solidFill>
                  <a:srgbClr val="FF0000"/>
                </a:solidFill>
                <a:latin typeface="Cambria" pitchFamily="18" charset="0"/>
              </a:rPr>
              <a:t>Guidelines for uploading assignments through LPU e-Connect</a:t>
            </a:r>
          </a:p>
        </p:txBody>
      </p:sp>
      <p:pic>
        <p:nvPicPr>
          <p:cNvPr id="19459" name="Picture 3"/>
          <p:cNvPicPr>
            <a:picLocks noChangeAspect="1" noChangeArrowheads="1"/>
          </p:cNvPicPr>
          <p:nvPr/>
        </p:nvPicPr>
        <p:blipFill rotWithShape="1">
          <a:blip r:embed="rId8"/>
          <a:srcRect t="24736" r="1391" b="5209"/>
          <a:stretch/>
        </p:blipFill>
        <p:spPr bwMode="auto">
          <a:xfrm>
            <a:off x="1219200" y="2495550"/>
            <a:ext cx="6629400" cy="2647950"/>
          </a:xfrm>
          <a:prstGeom prst="rect">
            <a:avLst/>
          </a:prstGeom>
          <a:noFill/>
          <a:ln w="9525">
            <a:noFill/>
            <a:miter lim="800000"/>
            <a:headEnd/>
            <a:tailEnd/>
          </a:ln>
          <a:effectLst/>
        </p:spPr>
      </p:pic>
      <p:grpSp>
        <p:nvGrpSpPr>
          <p:cNvPr id="2" name="Group 73"/>
          <p:cNvGrpSpPr/>
          <p:nvPr/>
        </p:nvGrpSpPr>
        <p:grpSpPr>
          <a:xfrm>
            <a:off x="0" y="2343150"/>
            <a:ext cx="4648200" cy="1219200"/>
            <a:chOff x="0" y="2343150"/>
            <a:chExt cx="4648200" cy="1219200"/>
          </a:xfrm>
        </p:grpSpPr>
        <p:sp>
          <p:nvSpPr>
            <p:cNvPr id="18" name="Rectangle 17"/>
            <p:cNvSpPr/>
            <p:nvPr/>
          </p:nvSpPr>
          <p:spPr>
            <a:xfrm>
              <a:off x="0" y="2343150"/>
              <a:ext cx="1219200" cy="121920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stCxn id="18" idx="3"/>
            </p:cNvCxnSpPr>
            <p:nvPr/>
          </p:nvCxnSpPr>
          <p:spPr>
            <a:xfrm>
              <a:off x="1219200" y="2952750"/>
              <a:ext cx="8382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2057400" y="2876550"/>
              <a:ext cx="25908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72"/>
          <p:cNvGrpSpPr/>
          <p:nvPr/>
        </p:nvGrpSpPr>
        <p:grpSpPr>
          <a:xfrm>
            <a:off x="4876800" y="2876550"/>
            <a:ext cx="4114800" cy="1676400"/>
            <a:chOff x="4724400" y="3562350"/>
            <a:chExt cx="4114800" cy="1676400"/>
          </a:xfrm>
        </p:grpSpPr>
        <p:sp>
          <p:nvSpPr>
            <p:cNvPr id="21" name="Rectangle 20"/>
            <p:cNvSpPr/>
            <p:nvPr/>
          </p:nvSpPr>
          <p:spPr>
            <a:xfrm>
              <a:off x="7315200" y="4223087"/>
              <a:ext cx="1524000" cy="1015663"/>
            </a:xfrm>
            <a:prstGeom prst="rect">
              <a:avLst/>
            </a:prstGeom>
            <a:ln w="12700">
              <a:solidFill>
                <a:srgbClr val="FF0000"/>
              </a:solidFill>
              <a:prstDash val="dashDot"/>
            </a:ln>
          </p:spPr>
          <p:txBody>
            <a:bodyPr wrap="square">
              <a:spAutoFit/>
            </a:bodyPr>
            <a:lstStyle/>
            <a:p>
              <a:r>
                <a:rPr lang="en-US" sz="1200" dirty="0">
                  <a:solidFill>
                    <a:srgbClr val="FF0000"/>
                  </a:solidFill>
                  <a:latin typeface="Cambria" pitchFamily="18" charset="0"/>
                </a:rPr>
                <a:t>Guidelines for uploading assignments through LPU Touch App</a:t>
              </a:r>
            </a:p>
          </p:txBody>
        </p:sp>
        <p:sp>
          <p:nvSpPr>
            <p:cNvPr id="37" name="Rounded Rectangle 36"/>
            <p:cNvSpPr/>
            <p:nvPr/>
          </p:nvSpPr>
          <p:spPr>
            <a:xfrm>
              <a:off x="4724400" y="3562350"/>
              <a:ext cx="25146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21" idx="0"/>
            </p:cNvCxnSpPr>
            <p:nvPr/>
          </p:nvCxnSpPr>
          <p:spPr>
            <a:xfrm rot="16200000" flipV="1">
              <a:off x="7480132" y="3626019"/>
              <a:ext cx="355937" cy="838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69"/>
          <p:cNvGrpSpPr/>
          <p:nvPr/>
        </p:nvGrpSpPr>
        <p:grpSpPr>
          <a:xfrm>
            <a:off x="3276600" y="3943350"/>
            <a:ext cx="3352800" cy="381000"/>
            <a:chOff x="3276600" y="3943350"/>
            <a:chExt cx="3352800" cy="381000"/>
          </a:xfrm>
        </p:grpSpPr>
        <p:sp>
          <p:nvSpPr>
            <p:cNvPr id="22" name="TextBox 21"/>
            <p:cNvSpPr txBox="1"/>
            <p:nvPr/>
          </p:nvSpPr>
          <p:spPr>
            <a:xfrm>
              <a:off x="3886200" y="3943350"/>
              <a:ext cx="2743200" cy="276999"/>
            </a:xfrm>
            <a:prstGeom prst="rect">
              <a:avLst/>
            </a:prstGeom>
            <a:noFill/>
            <a:ln>
              <a:solidFill>
                <a:srgbClr val="FF0000"/>
              </a:solidFill>
              <a:prstDash val="dashDot"/>
            </a:ln>
          </p:spPr>
          <p:txBody>
            <a:bodyPr wrap="square" rtlCol="0">
              <a:spAutoFit/>
            </a:bodyPr>
            <a:lstStyle/>
            <a:p>
              <a:r>
                <a:rPr lang="en-US" sz="1200" dirty="0">
                  <a:solidFill>
                    <a:srgbClr val="FF0000"/>
                  </a:solidFill>
                  <a:latin typeface="Cambria" pitchFamily="18" charset="0"/>
                </a:rPr>
                <a:t>Course Name and Course Code</a:t>
              </a:r>
            </a:p>
          </p:txBody>
        </p:sp>
        <p:cxnSp>
          <p:nvCxnSpPr>
            <p:cNvPr id="44" name="Straight Arrow Connector 43"/>
            <p:cNvCxnSpPr/>
            <p:nvPr/>
          </p:nvCxnSpPr>
          <p:spPr>
            <a:xfrm rot="10800000" flipV="1">
              <a:off x="3276600" y="4095750"/>
              <a:ext cx="609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0"/>
          <p:cNvGrpSpPr/>
          <p:nvPr/>
        </p:nvGrpSpPr>
        <p:grpSpPr>
          <a:xfrm>
            <a:off x="2819400" y="4476750"/>
            <a:ext cx="3810000" cy="276999"/>
            <a:chOff x="2819400" y="4476750"/>
            <a:chExt cx="3810000" cy="276999"/>
          </a:xfrm>
        </p:grpSpPr>
        <p:sp>
          <p:nvSpPr>
            <p:cNvPr id="29" name="TextBox 28"/>
            <p:cNvSpPr txBox="1"/>
            <p:nvPr/>
          </p:nvSpPr>
          <p:spPr>
            <a:xfrm>
              <a:off x="4038600" y="4476750"/>
              <a:ext cx="2590800" cy="276999"/>
            </a:xfrm>
            <a:prstGeom prst="rect">
              <a:avLst/>
            </a:prstGeom>
            <a:noFill/>
            <a:ln>
              <a:solidFill>
                <a:srgbClr val="FF0000"/>
              </a:solidFill>
              <a:prstDash val="dashDot"/>
            </a:ln>
          </p:spPr>
          <p:txBody>
            <a:bodyPr wrap="square" rtlCol="0">
              <a:spAutoFit/>
            </a:bodyPr>
            <a:lstStyle/>
            <a:p>
              <a:r>
                <a:rPr lang="en-US" sz="1200" dirty="0">
                  <a:solidFill>
                    <a:srgbClr val="FF0000"/>
                  </a:solidFill>
                  <a:latin typeface="Cambria" pitchFamily="18" charset="0"/>
                </a:rPr>
                <a:t>No. of Assignments to be submitted</a:t>
              </a:r>
            </a:p>
          </p:txBody>
        </p:sp>
        <p:cxnSp>
          <p:nvCxnSpPr>
            <p:cNvPr id="48" name="Straight Arrow Connector 47"/>
            <p:cNvCxnSpPr/>
            <p:nvPr/>
          </p:nvCxnSpPr>
          <p:spPr>
            <a:xfrm rot="10800000">
              <a:off x="2819400" y="4476750"/>
              <a:ext cx="1219200" cy="2300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5" name="Rounded Rectangle 44"/>
          <p:cNvSpPr/>
          <p:nvPr/>
        </p:nvSpPr>
        <p:spPr>
          <a:xfrm>
            <a:off x="2133600" y="4248150"/>
            <a:ext cx="13716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6200" y="4400550"/>
            <a:ext cx="1905000" cy="461665"/>
          </a:xfrm>
          <a:prstGeom prst="rect">
            <a:avLst/>
          </a:prstGeom>
          <a:noFill/>
          <a:ln>
            <a:solidFill>
              <a:srgbClr val="FF0000"/>
            </a:solidFill>
            <a:prstDash val="dashDot"/>
          </a:ln>
        </p:spPr>
        <p:txBody>
          <a:bodyPr wrap="square" rtlCol="0">
            <a:spAutoFit/>
          </a:bodyPr>
          <a:lstStyle/>
          <a:p>
            <a:r>
              <a:rPr lang="en-US" sz="1200" dirty="0">
                <a:solidFill>
                  <a:srgbClr val="FF0000"/>
                </a:solidFill>
                <a:latin typeface="Cambria" pitchFamily="18" charset="0"/>
              </a:rPr>
              <a:t>No. of assignments submitted by student</a:t>
            </a:r>
          </a:p>
        </p:txBody>
      </p:sp>
      <p:cxnSp>
        <p:nvCxnSpPr>
          <p:cNvPr id="30" name="Straight Arrow Connector 29"/>
          <p:cNvCxnSpPr/>
          <p:nvPr/>
        </p:nvCxnSpPr>
        <p:spPr>
          <a:xfrm flipV="1">
            <a:off x="1371600" y="4476750"/>
            <a:ext cx="990600" cy="1092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7393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514350"/>
            <a:ext cx="8305800" cy="13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b. </a:t>
            </a:r>
            <a:r>
              <a:rPr lang="en-US" sz="1600" b="1" dirty="0">
                <a:latin typeface="Cambria" pitchFamily="18" charset="0"/>
                <a:ea typeface="Cambria" pitchFamily="18" charset="0"/>
              </a:rPr>
              <a:t>Date Sheet</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 Date Sheet</a:t>
            </a:r>
          </a:p>
          <a:p>
            <a:pPr>
              <a:lnSpc>
                <a:spcPct val="150000"/>
              </a:lnSpc>
              <a:buFont typeface="Wingdings" pitchFamily="2" charset="2"/>
              <a:buChar char="Ø"/>
            </a:pPr>
            <a:r>
              <a:rPr lang="en-IN" dirty="0"/>
              <a:t> </a:t>
            </a:r>
            <a:r>
              <a:rPr lang="en-IN" dirty="0">
                <a:latin typeface="Cambria" pitchFamily="18" charset="0"/>
                <a:ea typeface="Cambria" pitchFamily="18" charset="0"/>
              </a:rPr>
              <a:t>To provide easy access to Date Sheet of Examination</a:t>
            </a:r>
            <a:r>
              <a:rPr lang="en-IN" dirty="0"/>
              <a:t> </a:t>
            </a:r>
            <a:endParaRPr lang="en-US" dirty="0"/>
          </a:p>
          <a:p>
            <a:pPr>
              <a:lnSpc>
                <a:spcPct val="150000"/>
              </a:lnSpc>
              <a:buFont typeface="Wingdings" pitchFamily="2" charset="2"/>
              <a:buChar char="Ø"/>
            </a:pPr>
            <a:endParaRPr lang="en-US" dirty="0">
              <a:latin typeface="Cambria" pitchFamily="18" charset="0"/>
              <a:ea typeface="Cambria" pitchFamily="18" charset="0"/>
            </a:endParaRP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pic>
        <p:nvPicPr>
          <p:cNvPr id="8" name="Picture 7"/>
          <p:cNvPicPr/>
          <p:nvPr/>
        </p:nvPicPr>
        <p:blipFill rotWithShape="1">
          <a:blip r:embed="rId8"/>
          <a:srcRect l="9920" t="45270" r="40079" b="21470"/>
          <a:stretch/>
        </p:blipFill>
        <p:spPr bwMode="auto">
          <a:xfrm>
            <a:off x="0" y="1752600"/>
            <a:ext cx="9144000" cy="2952750"/>
          </a:xfrm>
          <a:prstGeom prst="rect">
            <a:avLst/>
          </a:prstGeom>
          <a:noFill/>
          <a:ln w="9525" cap="flat"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2457393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941011"/>
            <a:ext cx="8458200" cy="9449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c. Download Admit Card</a:t>
            </a:r>
            <a:endParaRPr lang="en-US" sz="1600" b="1" dirty="0">
              <a:latin typeface="Cambria" pitchFamily="18" charset="0"/>
              <a:ea typeface="Cambria" pitchFamily="18" charset="0"/>
            </a:endParaRP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 </a:t>
            </a:r>
            <a:r>
              <a:rPr lang="en-IN" dirty="0">
                <a:latin typeface="Cambria" pitchFamily="18" charset="0"/>
                <a:ea typeface="Cambria" pitchFamily="18" charset="0"/>
              </a:rPr>
              <a:t>Download Admit Card</a:t>
            </a:r>
          </a:p>
          <a:p>
            <a:pPr>
              <a:lnSpc>
                <a:spcPct val="150000"/>
              </a:lnSpc>
              <a:buFont typeface="Wingdings" pitchFamily="2" charset="2"/>
              <a:buChar char="Ø"/>
            </a:pPr>
            <a:r>
              <a:rPr lang="en-IN" dirty="0">
                <a:latin typeface="Cambria" pitchFamily="18" charset="0"/>
                <a:ea typeface="Cambria" pitchFamily="18" charset="0"/>
              </a:rPr>
              <a:t> To download and print Admit Card by clicking on “Print Admit Card” with details of examination conduct</a:t>
            </a:r>
            <a:endParaRPr lang="en-US" dirty="0">
              <a:latin typeface="Cambria" pitchFamily="18" charset="0"/>
              <a:ea typeface="Cambria" pitchFamily="18" charset="0"/>
            </a:endParaRP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pic>
        <p:nvPicPr>
          <p:cNvPr id="21506" name="Picture 2"/>
          <p:cNvPicPr>
            <a:picLocks noChangeAspect="1" noChangeArrowheads="1"/>
          </p:cNvPicPr>
          <p:nvPr/>
        </p:nvPicPr>
        <p:blipFill rotWithShape="1">
          <a:blip r:embed="rId8"/>
          <a:srcRect t="23731" r="1611" b="5469"/>
          <a:stretch/>
        </p:blipFill>
        <p:spPr bwMode="auto">
          <a:xfrm>
            <a:off x="0" y="2190750"/>
            <a:ext cx="9144000" cy="2952750"/>
          </a:xfrm>
          <a:prstGeom prst="rect">
            <a:avLst/>
          </a:prstGeom>
          <a:noFill/>
          <a:ln w="9525">
            <a:noFill/>
            <a:miter lim="800000"/>
            <a:headEnd/>
            <a:tailEnd/>
          </a:ln>
          <a:effectLst/>
        </p:spPr>
      </p:pic>
      <p:sp>
        <p:nvSpPr>
          <p:cNvPr id="9" name="Rounded Rectangle 8"/>
          <p:cNvSpPr/>
          <p:nvPr/>
        </p:nvSpPr>
        <p:spPr>
          <a:xfrm>
            <a:off x="1143000" y="2419350"/>
            <a:ext cx="16002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t="10912" r="1505" b="54707"/>
          <a:stretch/>
        </p:blipFill>
        <p:spPr bwMode="auto">
          <a:xfrm>
            <a:off x="0" y="1666875"/>
            <a:ext cx="9144000" cy="1971675"/>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471763"/>
            <a:ext cx="8458200" cy="9449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d. Result</a:t>
            </a:r>
            <a:endParaRPr lang="en-US" sz="1600" b="1" dirty="0">
              <a:latin typeface="Cambria" pitchFamily="18" charset="0"/>
              <a:ea typeface="Cambria" pitchFamily="18" charset="0"/>
            </a:endParaRP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 </a:t>
            </a:r>
            <a:r>
              <a:rPr lang="en-IN" dirty="0">
                <a:latin typeface="Cambria" pitchFamily="18" charset="0"/>
                <a:ea typeface="Cambria" pitchFamily="18" charset="0"/>
              </a:rPr>
              <a:t>Result</a:t>
            </a:r>
          </a:p>
          <a:p>
            <a:pPr>
              <a:lnSpc>
                <a:spcPct val="150000"/>
              </a:lnSpc>
              <a:buFont typeface="Wingdings" pitchFamily="2" charset="2"/>
              <a:buChar char="Ø"/>
            </a:pPr>
            <a:r>
              <a:rPr lang="en-IN" dirty="0">
                <a:latin typeface="Cambria" pitchFamily="18" charset="0"/>
                <a:ea typeface="Cambria" pitchFamily="18" charset="0"/>
              </a:rPr>
              <a:t>Provides the provision to view result in “Marks View” and “Grades View”</a:t>
            </a:r>
            <a:endParaRPr lang="en-US" dirty="0">
              <a:latin typeface="Cambria" pitchFamily="18" charset="0"/>
              <a:ea typeface="Cambria" pitchFamily="18" charset="0"/>
            </a:endParaRP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grpSp>
        <p:nvGrpSpPr>
          <p:cNvPr id="20" name="Group 19"/>
          <p:cNvGrpSpPr/>
          <p:nvPr/>
        </p:nvGrpSpPr>
        <p:grpSpPr>
          <a:xfrm>
            <a:off x="6096000" y="3028950"/>
            <a:ext cx="2590800" cy="609600"/>
            <a:chOff x="6096000" y="2724150"/>
            <a:chExt cx="2590800" cy="609600"/>
          </a:xfrm>
        </p:grpSpPr>
        <p:sp>
          <p:nvSpPr>
            <p:cNvPr id="17" name="Rounded Rectangle 16"/>
            <p:cNvSpPr/>
            <p:nvPr/>
          </p:nvSpPr>
          <p:spPr>
            <a:xfrm>
              <a:off x="7848600" y="2724150"/>
              <a:ext cx="838200" cy="609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096000" y="2724150"/>
              <a:ext cx="16764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57393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594551"/>
            <a:ext cx="8458200" cy="15912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mj-lt"/>
              <a:buAutoNum type="alphaLcPeriod" startAt="5"/>
            </a:pPr>
            <a:r>
              <a:rPr lang="en-IN" sz="1600" b="1" dirty="0">
                <a:latin typeface="Cambria" pitchFamily="18" charset="0"/>
                <a:ea typeface="Cambria" pitchFamily="18" charset="0"/>
              </a:rPr>
              <a:t>e. </a:t>
            </a:r>
            <a:r>
              <a:rPr lang="en-US" sz="1600" b="1" dirty="0">
                <a:latin typeface="Cambria" pitchFamily="18" charset="0"/>
                <a:ea typeface="Cambria" pitchFamily="18" charset="0"/>
              </a:rPr>
              <a:t>Practical Report</a:t>
            </a:r>
            <a:r>
              <a:rPr lang="en-US" sz="1600" dirty="0">
                <a:latin typeface="Cambria" pitchFamily="18" charset="0"/>
                <a:ea typeface="Cambria" pitchFamily="18" charset="0"/>
              </a:rPr>
              <a:t>/ CDP/ Term Paper/ Summer Training Project Submission </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a:t>
            </a:r>
            <a:r>
              <a:rPr lang="en-US" b="1" dirty="0">
                <a:latin typeface="Cambria" pitchFamily="18" charset="0"/>
                <a:ea typeface="Cambria" pitchFamily="18" charset="0"/>
              </a:rPr>
              <a:t> </a:t>
            </a:r>
            <a:r>
              <a:rPr lang="en-US" dirty="0">
                <a:latin typeface="Cambria" pitchFamily="18" charset="0"/>
                <a:ea typeface="Cambria" pitchFamily="18" charset="0"/>
              </a:rPr>
              <a:t>Practical Report Submission</a:t>
            </a:r>
            <a:r>
              <a:rPr lang="en-IN" dirty="0">
                <a:latin typeface="Cambria" pitchFamily="18" charset="0"/>
                <a:ea typeface="Cambria" pitchFamily="18" charset="0"/>
              </a:rPr>
              <a:t>.</a:t>
            </a:r>
            <a:endParaRPr lang="en-US" dirty="0">
              <a:latin typeface="Cambria" pitchFamily="18" charset="0"/>
              <a:ea typeface="Cambria" pitchFamily="18" charset="0"/>
            </a:endParaRPr>
          </a:p>
          <a:p>
            <a:pPr>
              <a:buFont typeface="Wingdings" pitchFamily="2" charset="2"/>
              <a:buChar char="Ø"/>
            </a:pPr>
            <a:r>
              <a:rPr lang="en-IN" dirty="0">
                <a:latin typeface="Cambria" pitchFamily="18" charset="0"/>
                <a:ea typeface="Cambria" pitchFamily="18" charset="0"/>
              </a:rPr>
              <a:t> Interface to be opened as per the programme scheme only and access is provided to applicable students as per the timelines given by University</a:t>
            </a:r>
            <a:endParaRPr lang="en-US" dirty="0">
              <a:latin typeface="Cambria" pitchFamily="18" charset="0"/>
              <a:ea typeface="Cambria" pitchFamily="18" charset="0"/>
            </a:endParaRPr>
          </a:p>
          <a:p>
            <a:r>
              <a:rPr lang="en-IN" dirty="0"/>
              <a:t> </a:t>
            </a:r>
            <a:endParaRPr lang="en-US" dirty="0"/>
          </a:p>
          <a:p>
            <a:pPr>
              <a:lnSpc>
                <a:spcPct val="150000"/>
              </a:lnSpc>
              <a:buFont typeface="Wingdings" pitchFamily="2" charset="2"/>
              <a:buChar char="Ø"/>
            </a:pPr>
            <a:endParaRPr lang="en-US" dirty="0">
              <a:latin typeface="Cambria" pitchFamily="18" charset="0"/>
              <a:ea typeface="Cambria" pitchFamily="18" charset="0"/>
            </a:endParaRP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pic>
        <p:nvPicPr>
          <p:cNvPr id="1026" name="Picture 2"/>
          <p:cNvPicPr>
            <a:picLocks noChangeAspect="1" noChangeArrowheads="1"/>
          </p:cNvPicPr>
          <p:nvPr/>
        </p:nvPicPr>
        <p:blipFill rotWithShape="1">
          <a:blip r:embed="rId8"/>
          <a:srcRect t="22743" r="1611" b="49218"/>
          <a:stretch/>
        </p:blipFill>
        <p:spPr bwMode="auto">
          <a:xfrm>
            <a:off x="0" y="2343150"/>
            <a:ext cx="9144000" cy="1295399"/>
          </a:xfrm>
          <a:prstGeom prst="rect">
            <a:avLst/>
          </a:prstGeom>
          <a:noFill/>
          <a:ln w="9525">
            <a:noFill/>
            <a:miter lim="800000"/>
            <a:headEnd/>
            <a:tailEnd/>
          </a:ln>
          <a:effectLst/>
        </p:spPr>
      </p:pic>
      <p:sp>
        <p:nvSpPr>
          <p:cNvPr id="8" name="Rounded Rectangle 7"/>
          <p:cNvSpPr/>
          <p:nvPr/>
        </p:nvSpPr>
        <p:spPr>
          <a:xfrm>
            <a:off x="1066800" y="2495550"/>
            <a:ext cx="9906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219200" y="2876550"/>
            <a:ext cx="1143000" cy="762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229600" y="2800350"/>
            <a:ext cx="304800" cy="685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4029730"/>
            <a:ext cx="3505200" cy="523220"/>
          </a:xfrm>
          <a:prstGeom prst="rect">
            <a:avLst/>
          </a:prstGeom>
          <a:noFill/>
        </p:spPr>
        <p:txBody>
          <a:bodyPr wrap="square" rtlCol="0">
            <a:spAutoFit/>
          </a:bodyPr>
          <a:lstStyle/>
          <a:p>
            <a:pPr>
              <a:buFont typeface="Arial" pitchFamily="34" charset="0"/>
              <a:buChar char="•"/>
            </a:pPr>
            <a:r>
              <a:rPr lang="en-US" dirty="0">
                <a:solidFill>
                  <a:srgbClr val="FF0000"/>
                </a:solidFill>
                <a:latin typeface="Cambria" pitchFamily="18" charset="0"/>
              </a:rPr>
              <a:t> Select Course from the courses reflecting in “ Practical Report Submission</a:t>
            </a:r>
          </a:p>
        </p:txBody>
      </p:sp>
      <p:sp>
        <p:nvSpPr>
          <p:cNvPr id="12" name="Rectangle 11"/>
          <p:cNvSpPr/>
          <p:nvPr/>
        </p:nvSpPr>
        <p:spPr>
          <a:xfrm>
            <a:off x="3151654" y="4258330"/>
            <a:ext cx="5992346" cy="523220"/>
          </a:xfrm>
          <a:prstGeom prst="rect">
            <a:avLst/>
          </a:prstGeom>
        </p:spPr>
        <p:txBody>
          <a:bodyPr wrap="none">
            <a:spAutoFit/>
          </a:bodyPr>
          <a:lstStyle/>
          <a:p>
            <a:pPr>
              <a:buFont typeface="Arial" pitchFamily="34" charset="0"/>
              <a:buChar char="•"/>
            </a:pPr>
            <a:r>
              <a:rPr lang="en-US" dirty="0">
                <a:solidFill>
                  <a:srgbClr val="FF0000"/>
                </a:solidFill>
                <a:latin typeface="Cambria" pitchFamily="18" charset="0"/>
              </a:rPr>
              <a:t> Click on “&gt;” to view the applicable practical.</a:t>
            </a:r>
          </a:p>
          <a:p>
            <a:pPr>
              <a:buFont typeface="Arial" pitchFamily="34" charset="0"/>
              <a:buChar char="•"/>
            </a:pPr>
            <a:r>
              <a:rPr lang="en-US" dirty="0">
                <a:solidFill>
                  <a:srgbClr val="FF0000"/>
                </a:solidFill>
                <a:latin typeface="Cambria" pitchFamily="18" charset="0"/>
              </a:rPr>
              <a:t> It will redirect to the Page where the details of Practical will be mentioned.</a:t>
            </a:r>
          </a:p>
        </p:txBody>
      </p:sp>
      <p:cxnSp>
        <p:nvCxnSpPr>
          <p:cNvPr id="14" name="Straight Arrow Connector 13"/>
          <p:cNvCxnSpPr/>
          <p:nvPr/>
        </p:nvCxnSpPr>
        <p:spPr>
          <a:xfrm rot="5400000" flipH="1" flipV="1">
            <a:off x="952500" y="3676650"/>
            <a:ext cx="4572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858000" y="3409950"/>
            <a:ext cx="1371600" cy="990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7393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654100"/>
            <a:ext cx="8305800" cy="13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f. </a:t>
            </a:r>
            <a:r>
              <a:rPr lang="en-US" sz="1600" b="1" dirty="0">
                <a:latin typeface="Cambria" pitchFamily="18" charset="0"/>
                <a:ea typeface="Cambria" pitchFamily="18" charset="0"/>
              </a:rPr>
              <a:t>Exam Registration</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 Exam Registration</a:t>
            </a:r>
          </a:p>
          <a:p>
            <a:pPr>
              <a:lnSpc>
                <a:spcPct val="150000"/>
              </a:lnSpc>
              <a:buFont typeface="Wingdings" pitchFamily="2" charset="2"/>
              <a:buChar char="Ø"/>
            </a:pPr>
            <a:r>
              <a:rPr lang="en-IN" dirty="0"/>
              <a:t> </a:t>
            </a:r>
            <a:r>
              <a:rPr lang="en-IN" dirty="0">
                <a:latin typeface="Cambria" pitchFamily="18" charset="0"/>
                <a:ea typeface="Cambria" pitchFamily="18" charset="0"/>
              </a:rPr>
              <a:t>To provide the access to student to register for Re appear Examination/ Re-evaluation/ CA improvement etc. with online fee payment provision.</a:t>
            </a:r>
            <a:endParaRPr lang="en-US" dirty="0">
              <a:latin typeface="Cambria" pitchFamily="18" charset="0"/>
              <a:ea typeface="Cambria" pitchFamily="18" charset="0"/>
            </a:endParaRP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grpSp>
        <p:nvGrpSpPr>
          <p:cNvPr id="6" name="Group 5"/>
          <p:cNvGrpSpPr/>
          <p:nvPr/>
        </p:nvGrpSpPr>
        <p:grpSpPr>
          <a:xfrm>
            <a:off x="-2689" y="2040950"/>
            <a:ext cx="9144000" cy="2981325"/>
            <a:chOff x="-2689" y="2040950"/>
            <a:chExt cx="9144000" cy="2981325"/>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9" y="2040950"/>
              <a:ext cx="9144000" cy="2981325"/>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2400" y="3714750"/>
              <a:ext cx="590550" cy="238125"/>
            </a:xfrm>
            <a:prstGeom prst="rect">
              <a:avLst/>
            </a:prstGeom>
          </p:spPr>
        </p:pic>
      </p:grpSp>
    </p:spTree>
    <p:extLst>
      <p:ext uri="{BB962C8B-B14F-4D97-AF65-F5344CB8AC3E}">
        <p14:creationId xmlns:p14="http://schemas.microsoft.com/office/powerpoint/2010/main" val="112457393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rotWithShape="1">
          <a:blip r:embed="rId2"/>
          <a:srcRect l="926" t="27587" r="1969" b="5916"/>
          <a:stretch/>
        </p:blipFill>
        <p:spPr bwMode="auto">
          <a:xfrm>
            <a:off x="0" y="1690294"/>
            <a:ext cx="9144000" cy="3458293"/>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590550"/>
            <a:ext cx="8610600" cy="9449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g. </a:t>
            </a:r>
            <a:r>
              <a:rPr lang="en-US" sz="1600" b="1" dirty="0">
                <a:latin typeface="Cambria" pitchFamily="18" charset="0"/>
                <a:ea typeface="Cambria" pitchFamily="18" charset="0"/>
              </a:rPr>
              <a:t>Provisional Academic Transcript</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 Provisional Academic Transcript</a:t>
            </a:r>
          </a:p>
          <a:p>
            <a:pPr>
              <a:lnSpc>
                <a:spcPct val="150000"/>
              </a:lnSpc>
              <a:buFont typeface="Wingdings" pitchFamily="2" charset="2"/>
              <a:buChar char="Ø"/>
            </a:pPr>
            <a:r>
              <a:rPr lang="en-IN" dirty="0">
                <a:latin typeface="Cambria" pitchFamily="18" charset="0"/>
                <a:ea typeface="Cambria" pitchFamily="18" charset="0"/>
              </a:rPr>
              <a:t> Provisional Academic Transcripts are provided online  for quick access by the students .</a:t>
            </a:r>
            <a:endParaRPr lang="en-US" dirty="0">
              <a:latin typeface="Cambria" pitchFamily="18" charset="0"/>
              <a:ea typeface="Cambria" pitchFamily="18" charset="0"/>
            </a:endParaRP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grpSp>
        <p:nvGrpSpPr>
          <p:cNvPr id="6" name="Group 5"/>
          <p:cNvGrpSpPr/>
          <p:nvPr/>
        </p:nvGrpSpPr>
        <p:grpSpPr>
          <a:xfrm>
            <a:off x="3962398" y="1805940"/>
            <a:ext cx="3962402" cy="2903875"/>
            <a:chOff x="3962398" y="1805940"/>
            <a:chExt cx="3962402" cy="2903875"/>
          </a:xfrm>
        </p:grpSpPr>
        <p:sp>
          <p:nvSpPr>
            <p:cNvPr id="14" name="TextBox 13"/>
            <p:cNvSpPr txBox="1"/>
            <p:nvPr/>
          </p:nvSpPr>
          <p:spPr>
            <a:xfrm>
              <a:off x="5791200" y="4248150"/>
              <a:ext cx="2133600" cy="461665"/>
            </a:xfrm>
            <a:prstGeom prst="rect">
              <a:avLst/>
            </a:prstGeom>
            <a:solidFill>
              <a:schemeClr val="bg1"/>
            </a:solidFill>
            <a:ln>
              <a:solidFill>
                <a:srgbClr val="FF0000"/>
              </a:solidFill>
              <a:prstDash val="dash"/>
            </a:ln>
          </p:spPr>
          <p:txBody>
            <a:bodyPr wrap="square" rtlCol="0">
              <a:spAutoFit/>
            </a:bodyPr>
            <a:lstStyle/>
            <a:p>
              <a:pPr>
                <a:buFont typeface="Arial" pitchFamily="34" charset="0"/>
                <a:buChar char="•"/>
              </a:pPr>
              <a:r>
                <a:rPr lang="en-IN" sz="1200" dirty="0">
                  <a:solidFill>
                    <a:srgbClr val="FF0000"/>
                  </a:solidFill>
                  <a:latin typeface="Cambria" pitchFamily="18" charset="0"/>
                  <a:ea typeface="Cambria" pitchFamily="18" charset="0"/>
                </a:rPr>
                <a:t>Click to view Transcript</a:t>
              </a:r>
            </a:p>
            <a:p>
              <a:pPr>
                <a:buFont typeface="Arial" pitchFamily="34" charset="0"/>
                <a:buChar char="•"/>
              </a:pPr>
              <a:r>
                <a:rPr lang="en-IN" sz="1200" dirty="0">
                  <a:solidFill>
                    <a:srgbClr val="FF0000"/>
                  </a:solidFill>
                  <a:latin typeface="Cambria" pitchFamily="18" charset="0"/>
                  <a:ea typeface="Cambria" pitchFamily="18" charset="0"/>
                </a:rPr>
                <a:t>Can be downloaded </a:t>
              </a:r>
            </a:p>
          </p:txBody>
        </p:sp>
        <p:cxnSp>
          <p:nvCxnSpPr>
            <p:cNvPr id="17" name="Straight Arrow Connector 16"/>
            <p:cNvCxnSpPr/>
            <p:nvPr/>
          </p:nvCxnSpPr>
          <p:spPr>
            <a:xfrm rot="16200000" flipV="1">
              <a:off x="5486400" y="3562350"/>
              <a:ext cx="7620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419600" y="3606959"/>
              <a:ext cx="1600201" cy="6243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267198" y="3176886"/>
              <a:ext cx="14478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114798" y="3438430"/>
              <a:ext cx="3048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398" y="1805940"/>
              <a:ext cx="2057401" cy="2137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573937"/>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434308"/>
            <a:ext cx="8458200" cy="13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h. </a:t>
            </a:r>
            <a:r>
              <a:rPr lang="en-US" sz="1600" b="1" dirty="0">
                <a:latin typeface="Cambria" pitchFamily="18" charset="0"/>
                <a:ea typeface="Cambria" pitchFamily="18" charset="0"/>
              </a:rPr>
              <a:t>Certificate Request</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Exam Connect &gt;&gt; Certificate Request.</a:t>
            </a:r>
          </a:p>
          <a:p>
            <a:pPr>
              <a:buFont typeface="Wingdings" pitchFamily="2" charset="2"/>
              <a:buChar char="Ø"/>
            </a:pPr>
            <a:r>
              <a:rPr lang="en-IN" dirty="0">
                <a:latin typeface="Cambria" pitchFamily="18" charset="0"/>
                <a:ea typeface="Cambria" pitchFamily="18" charset="0"/>
              </a:rPr>
              <a:t> Student can apply various certificates through online platform and by paying applicable fee though integrated online fee payment gateways. The status of certificate printing and dispatch can also be traced during the process.</a:t>
            </a:r>
            <a:endParaRPr lang="en-US" dirty="0">
              <a:latin typeface="Cambria" pitchFamily="18" charset="0"/>
              <a:ea typeface="Cambria" pitchFamily="18" charset="0"/>
            </a:endParaRPr>
          </a:p>
        </p:txBody>
      </p:sp>
      <p:sp>
        <p:nvSpPr>
          <p:cNvPr id="7" name="Rectangle 6"/>
          <p:cNvSpPr>
            <a:spLocks noChangeArrowheads="1"/>
          </p:cNvSpPr>
          <p:nvPr/>
        </p:nvSpPr>
        <p:spPr bwMode="auto">
          <a:xfrm>
            <a:off x="2187056" y="-14288"/>
            <a:ext cx="437331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Exam Connect</a:t>
            </a:r>
          </a:p>
        </p:txBody>
      </p:sp>
      <p:pic>
        <p:nvPicPr>
          <p:cNvPr id="13" name="Picture 12"/>
          <p:cNvPicPr/>
          <p:nvPr/>
        </p:nvPicPr>
        <p:blipFill rotWithShape="1">
          <a:blip r:embed="rId8"/>
          <a:srcRect l="-673" t="24322" r="1796" b="8552"/>
          <a:stretch/>
        </p:blipFill>
        <p:spPr bwMode="auto">
          <a:xfrm>
            <a:off x="0" y="1885950"/>
            <a:ext cx="9144000" cy="3028950"/>
          </a:xfrm>
          <a:prstGeom prst="rect">
            <a:avLst/>
          </a:prstGeom>
          <a:ln w="6350">
            <a:solidFill>
              <a:schemeClr val="tx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24573937"/>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1041" t="16470" r="1274" b="38910"/>
          <a:stretch/>
        </p:blipFill>
        <p:spPr bwMode="auto">
          <a:xfrm>
            <a:off x="0" y="666750"/>
            <a:ext cx="9144000" cy="1870393"/>
          </a:xfrm>
          <a:prstGeom prst="rect">
            <a:avLst/>
          </a:prstGeom>
          <a:ln>
            <a:noFill/>
          </a:ln>
          <a:extLst>
            <a:ext uri="{53640926-AAD7-44D8-BBD7-CCE9431645EC}">
              <a14:shadowObscured xmlns:a14="http://schemas.microsoft.com/office/drawing/2010/main"/>
            </a:ext>
          </a:ex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81000" y="2800350"/>
            <a:ext cx="84582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a:latin typeface="Cambria" pitchFamily="18" charset="0"/>
                <a:ea typeface="Cambria" pitchFamily="18" charset="0"/>
              </a:rPr>
              <a:t>PCP: </a:t>
            </a:r>
            <a:r>
              <a:rPr lang="en-US" dirty="0">
                <a:latin typeface="Cambria" pitchFamily="18" charset="0"/>
                <a:ea typeface="Cambria" pitchFamily="18" charset="0"/>
              </a:rPr>
              <a:t>To provide facility of online registration for PCP (Personal Contact Program) at university campus.</a:t>
            </a:r>
          </a:p>
        </p:txBody>
      </p:sp>
      <p:sp>
        <p:nvSpPr>
          <p:cNvPr id="7" name="Rectangle 6"/>
          <p:cNvSpPr>
            <a:spLocks noChangeArrowheads="1"/>
          </p:cNvSpPr>
          <p:nvPr/>
        </p:nvSpPr>
        <p:spPr bwMode="auto">
          <a:xfrm>
            <a:off x="1222054" y="-14288"/>
            <a:ext cx="630332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PCP </a:t>
            </a:r>
            <a:r>
              <a:rPr lang="en-IN" sz="1800" b="1" dirty="0">
                <a:solidFill>
                  <a:schemeClr val="accent1">
                    <a:lumMod val="50000"/>
                  </a:schemeClr>
                </a:solidFill>
                <a:latin typeface="Cambria" pitchFamily="18" charset="0"/>
                <a:ea typeface="Cambria" pitchFamily="18" charset="0"/>
                <a:cs typeface="Calibri" pitchFamily="34" charset="0"/>
              </a:rPr>
              <a:t>(Personal Contact Programme)</a:t>
            </a:r>
            <a:endParaRPr lang="en-IN" sz="2400" b="1" dirty="0">
              <a:solidFill>
                <a:schemeClr val="accent1">
                  <a:lumMod val="50000"/>
                </a:schemeClr>
              </a:solidFill>
              <a:latin typeface="Cambria" pitchFamily="18" charset="0"/>
              <a:ea typeface="Cambria" pitchFamily="18" charset="0"/>
              <a:cs typeface="Calibri" pitchFamily="34" charset="0"/>
            </a:endParaRPr>
          </a:p>
        </p:txBody>
      </p:sp>
      <p:sp>
        <p:nvSpPr>
          <p:cNvPr id="10" name="Rectangle 1"/>
          <p:cNvSpPr>
            <a:spLocks noChangeArrowheads="1"/>
          </p:cNvSpPr>
          <p:nvPr/>
        </p:nvSpPr>
        <p:spPr bwMode="auto">
          <a:xfrm>
            <a:off x="2475100" y="3177139"/>
            <a:ext cx="4998325" cy="17081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nSpc>
                <a:spcPct val="150000"/>
              </a:lnSpc>
              <a:buFont typeface="+mj-lt"/>
              <a:buAutoNum type="alphaLcPeriod"/>
            </a:pPr>
            <a:r>
              <a:rPr lang="en-US" dirty="0">
                <a:latin typeface="Cambria" pitchFamily="18" charset="0"/>
                <a:ea typeface="Cambria" pitchFamily="18" charset="0"/>
              </a:rPr>
              <a:t>PCP Registration </a:t>
            </a:r>
          </a:p>
          <a:p>
            <a:pPr marL="342900" indent="-342900">
              <a:lnSpc>
                <a:spcPct val="150000"/>
              </a:lnSpc>
              <a:buFont typeface="+mj-lt"/>
              <a:buAutoNum type="alphaLcPeriod"/>
            </a:pPr>
            <a:r>
              <a:rPr lang="en-US" dirty="0">
                <a:latin typeface="Cambria" pitchFamily="18" charset="0"/>
                <a:ea typeface="Cambria" pitchFamily="18" charset="0"/>
              </a:rPr>
              <a:t>PCP Guidelines</a:t>
            </a:r>
          </a:p>
          <a:p>
            <a:pPr marL="342900" indent="-342900">
              <a:lnSpc>
                <a:spcPct val="150000"/>
              </a:lnSpc>
              <a:buFont typeface="+mj-lt"/>
              <a:buAutoNum type="alphaLcPeriod"/>
            </a:pPr>
            <a:r>
              <a:rPr lang="en-IN" dirty="0">
                <a:latin typeface="Cambria" pitchFamily="18" charset="0"/>
                <a:ea typeface="Cambria" pitchFamily="18" charset="0"/>
              </a:rPr>
              <a:t>View Time Table</a:t>
            </a:r>
          </a:p>
          <a:p>
            <a:pPr marL="342900" indent="-342900">
              <a:lnSpc>
                <a:spcPct val="150000"/>
              </a:lnSpc>
              <a:buFont typeface="+mj-lt"/>
              <a:buAutoNum type="alphaLcPeriod"/>
            </a:pPr>
            <a:r>
              <a:rPr lang="en-IN" dirty="0">
                <a:latin typeface="Cambria" pitchFamily="18" charset="0"/>
                <a:ea typeface="Cambria" pitchFamily="18" charset="0"/>
              </a:rPr>
              <a:t>View Attendance </a:t>
            </a:r>
          </a:p>
          <a:p>
            <a:pPr marL="342900" indent="-342900">
              <a:lnSpc>
                <a:spcPct val="150000"/>
              </a:lnSpc>
              <a:buFont typeface="+mj-lt"/>
              <a:buAutoNum type="alphaLcPeriod"/>
            </a:pPr>
            <a:r>
              <a:rPr lang="en-IN" dirty="0">
                <a:latin typeface="Cambria" pitchFamily="18" charset="0"/>
                <a:ea typeface="Cambria" pitchFamily="18" charset="0"/>
              </a:rPr>
              <a:t>PCP Certificates </a:t>
            </a:r>
            <a:endParaRPr lang="en-US" dirty="0">
              <a:latin typeface="Cambria" pitchFamily="18" charset="0"/>
              <a:ea typeface="Cambria" pitchFamily="18" charset="0"/>
            </a:endParaRPr>
          </a:p>
        </p:txBody>
      </p:sp>
      <p:sp>
        <p:nvSpPr>
          <p:cNvPr id="13" name="Rounded Rectangle 12"/>
          <p:cNvSpPr/>
          <p:nvPr/>
        </p:nvSpPr>
        <p:spPr>
          <a:xfrm>
            <a:off x="6705600" y="786784"/>
            <a:ext cx="1295400" cy="17087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202281" y="827770"/>
            <a:ext cx="8458200" cy="19543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a. PCP Registration</a:t>
            </a:r>
            <a:endParaRPr lang="en-US" sz="1600" b="1" dirty="0">
              <a:latin typeface="Cambria" pitchFamily="18" charset="0"/>
              <a:ea typeface="Cambria" pitchFamily="18" charset="0"/>
            </a:endParaRP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PCP&gt;&gt; PCP Registration</a:t>
            </a:r>
          </a:p>
          <a:p>
            <a:pPr>
              <a:lnSpc>
                <a:spcPct val="150000"/>
              </a:lnSpc>
              <a:buFont typeface="Wingdings" pitchFamily="2" charset="2"/>
              <a:buChar char="Ø"/>
            </a:pPr>
            <a:r>
              <a:rPr lang="en-US" dirty="0">
                <a:latin typeface="Cambria" pitchFamily="18" charset="0"/>
                <a:ea typeface="Cambria" pitchFamily="18" charset="0"/>
              </a:rPr>
              <a:t> Reflects the complete list of Courses for which Registration has been done with details of Courses: Course Code, Course Title, Course Type. </a:t>
            </a:r>
          </a:p>
          <a:p>
            <a:pPr>
              <a:lnSpc>
                <a:spcPct val="150000"/>
              </a:lnSpc>
            </a:pPr>
            <a:endParaRPr lang="en-US" dirty="0">
              <a:latin typeface="Cambria" pitchFamily="18" charset="0"/>
              <a:ea typeface="Cambria" pitchFamily="18" charset="0"/>
            </a:endParaRPr>
          </a:p>
          <a:p>
            <a:pPr>
              <a:lnSpc>
                <a:spcPct val="150000"/>
              </a:lnSpc>
            </a:pPr>
            <a:endParaRPr lang="en-US" dirty="0">
              <a:latin typeface="Cambria" pitchFamily="18" charset="0"/>
              <a:ea typeface="Cambria" pitchFamily="18" charset="0"/>
            </a:endParaRPr>
          </a:p>
        </p:txBody>
      </p:sp>
      <p:sp>
        <p:nvSpPr>
          <p:cNvPr id="7" name="Rectangle 6"/>
          <p:cNvSpPr>
            <a:spLocks noChangeArrowheads="1"/>
          </p:cNvSpPr>
          <p:nvPr/>
        </p:nvSpPr>
        <p:spPr bwMode="auto">
          <a:xfrm>
            <a:off x="3233575" y="0"/>
            <a:ext cx="29386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PCP</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6600" y="2878781"/>
            <a:ext cx="1066800" cy="876422"/>
          </a:xfrm>
          <a:prstGeom prst="rect">
            <a:avLst/>
          </a:prstGeom>
        </p:spPr>
      </p:pic>
      <p:grpSp>
        <p:nvGrpSpPr>
          <p:cNvPr id="8" name="Group 7"/>
          <p:cNvGrpSpPr/>
          <p:nvPr/>
        </p:nvGrpSpPr>
        <p:grpSpPr>
          <a:xfrm>
            <a:off x="0" y="2343150"/>
            <a:ext cx="9144000" cy="2800350"/>
            <a:chOff x="0" y="2343150"/>
            <a:chExt cx="9144000" cy="2800350"/>
          </a:xfrm>
        </p:grpSpPr>
        <p:pic>
          <p:nvPicPr>
            <p:cNvPr id="28674" name="Picture 2"/>
            <p:cNvPicPr>
              <a:picLocks noChangeAspect="1" noChangeArrowheads="1"/>
            </p:cNvPicPr>
            <p:nvPr/>
          </p:nvPicPr>
          <p:blipFill rotWithShape="1">
            <a:blip r:embed="rId9"/>
            <a:srcRect t="25665" r="1611" b="8594"/>
            <a:stretch/>
          </p:blipFill>
          <p:spPr bwMode="auto">
            <a:xfrm>
              <a:off x="0" y="2343150"/>
              <a:ext cx="9144000" cy="2724150"/>
            </a:xfrm>
            <a:prstGeom prst="rect">
              <a:avLst/>
            </a:prstGeom>
            <a:noFill/>
            <a:ln w="9525">
              <a:noFill/>
              <a:miter lim="800000"/>
              <a:headEnd/>
              <a:tailEnd/>
            </a:ln>
            <a:effectLst/>
          </p:spPr>
        </p:pic>
        <p:grpSp>
          <p:nvGrpSpPr>
            <p:cNvPr id="21" name="Group 20"/>
            <p:cNvGrpSpPr/>
            <p:nvPr/>
          </p:nvGrpSpPr>
          <p:grpSpPr>
            <a:xfrm>
              <a:off x="4343400" y="4000500"/>
              <a:ext cx="1981200" cy="1143000"/>
              <a:chOff x="4343400" y="3562350"/>
              <a:chExt cx="1981200" cy="1143000"/>
            </a:xfrm>
          </p:grpSpPr>
          <p:sp>
            <p:nvSpPr>
              <p:cNvPr id="15" name="TextBox 14"/>
              <p:cNvSpPr txBox="1"/>
              <p:nvPr/>
            </p:nvSpPr>
            <p:spPr>
              <a:xfrm>
                <a:off x="4876800" y="3562350"/>
                <a:ext cx="1447800" cy="461665"/>
              </a:xfrm>
              <a:prstGeom prst="rect">
                <a:avLst/>
              </a:prstGeom>
              <a:noFill/>
              <a:ln>
                <a:solidFill>
                  <a:srgbClr val="FF0000"/>
                </a:solidFill>
                <a:prstDash val="dash"/>
              </a:ln>
            </p:spPr>
            <p:txBody>
              <a:bodyPr wrap="square" rtlCol="0">
                <a:spAutoFit/>
              </a:bodyPr>
              <a:lstStyle/>
              <a:p>
                <a:pPr>
                  <a:buFont typeface="Arial" pitchFamily="34" charset="0"/>
                  <a:buChar char="•"/>
                </a:pPr>
                <a:r>
                  <a:rPr lang="en-IN" sz="1200" dirty="0">
                    <a:solidFill>
                      <a:srgbClr val="FF0000"/>
                    </a:solidFill>
                    <a:latin typeface="Cambria" pitchFamily="18" charset="0"/>
                    <a:ea typeface="Cambria" pitchFamily="18" charset="0"/>
                  </a:rPr>
                  <a:t> Click to Print the Registration Slip</a:t>
                </a:r>
              </a:p>
            </p:txBody>
          </p:sp>
          <p:sp>
            <p:nvSpPr>
              <p:cNvPr id="16" name="Rounded Rectangle 15"/>
              <p:cNvSpPr/>
              <p:nvPr/>
            </p:nvSpPr>
            <p:spPr>
              <a:xfrm>
                <a:off x="4343400" y="4400550"/>
                <a:ext cx="12954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5400000">
                <a:off x="5067300" y="4057650"/>
                <a:ext cx="3810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4649" y="3153905"/>
              <a:ext cx="1767810" cy="170892"/>
            </a:xfrm>
            <a:prstGeom prst="rect">
              <a:avLst/>
            </a:prstGeom>
          </p:spPr>
        </p:pic>
      </p:grpSp>
    </p:spTree>
    <p:extLst>
      <p:ext uri="{BB962C8B-B14F-4D97-AF65-F5344CB8AC3E}">
        <p14:creationId xmlns:p14="http://schemas.microsoft.com/office/powerpoint/2010/main" val="112457393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5"/>
          <p:cNvSpPr>
            <a:spLocks noChangeArrowheads="1"/>
          </p:cNvSpPr>
          <p:nvPr/>
        </p:nvSpPr>
        <p:spPr bwMode="auto">
          <a:xfrm>
            <a:off x="1828800" y="3572"/>
            <a:ext cx="5751896" cy="461665"/>
          </a:xfrm>
          <a:prstGeom prst="rect">
            <a:avLst/>
          </a:prstGeom>
          <a:noFill/>
          <a:ln w="9525">
            <a:noFill/>
            <a:miter lim="800000"/>
            <a:headEnd/>
            <a:tailEnd/>
          </a:ln>
        </p:spPr>
        <p:txBody>
          <a:bodyPr wrap="none">
            <a:spAutoFit/>
          </a:bodyPr>
          <a:lstStyle/>
          <a:p>
            <a:r>
              <a:rPr lang="en-IN" sz="2400" b="1" dirty="0">
                <a:solidFill>
                  <a:schemeClr val="accent1">
                    <a:lumMod val="50000"/>
                  </a:schemeClr>
                </a:solidFill>
                <a:latin typeface="Cambria" pitchFamily="18" charset="0"/>
                <a:ea typeface="Cambria" pitchFamily="18" charset="0"/>
                <a:cs typeface="Calibri" pitchFamily="34" charset="0"/>
              </a:rPr>
              <a:t>LPU e-Connect (Features/Key Modules)</a:t>
            </a:r>
          </a:p>
        </p:txBody>
      </p:sp>
      <p:sp>
        <p:nvSpPr>
          <p:cNvPr id="6" name="Rectangle 5"/>
          <p:cNvSpPr/>
          <p:nvPr/>
        </p:nvSpPr>
        <p:spPr>
          <a:xfrm>
            <a:off x="533400" y="438150"/>
            <a:ext cx="8077200" cy="738664"/>
          </a:xfrm>
          <a:prstGeom prst="rect">
            <a:avLst/>
          </a:prstGeom>
        </p:spPr>
        <p:txBody>
          <a:bodyPr wrap="square">
            <a:spAutoFit/>
          </a:bodyPr>
          <a:lstStyle/>
          <a:p>
            <a:pPr algn="just">
              <a:lnSpc>
                <a:spcPct val="150000"/>
              </a:lnSpc>
              <a:buFont typeface="Wingdings" pitchFamily="2" charset="2"/>
              <a:buChar char="q"/>
            </a:pPr>
            <a:r>
              <a:rPr lang="en-IN" b="1" dirty="0">
                <a:solidFill>
                  <a:schemeClr val="tx1"/>
                </a:solidFill>
                <a:latin typeface="Cambria" pitchFamily="18" charset="0"/>
                <a:ea typeface="Cambria" pitchFamily="18" charset="0"/>
              </a:rPr>
              <a:t> Exam Connect: </a:t>
            </a:r>
            <a:r>
              <a:rPr lang="en-IN" dirty="0">
                <a:solidFill>
                  <a:schemeClr val="tx1"/>
                </a:solidFill>
                <a:latin typeface="Cambria" pitchFamily="18" charset="0"/>
                <a:ea typeface="Cambria" pitchFamily="18" charset="0"/>
              </a:rPr>
              <a:t>giving information regarding Assignment Submission, Date Sheet, Student Admit Card, Result, Grade Card and other forms etc. available thereto.</a:t>
            </a:r>
          </a:p>
        </p:txBody>
      </p:sp>
      <p:pic>
        <p:nvPicPr>
          <p:cNvPr id="7" name="Picture 6" descr="e-Connect_with_New_Added_Features.png"/>
          <p:cNvPicPr>
            <a:picLocks noChangeAspect="1"/>
          </p:cNvPicPr>
          <p:nvPr/>
        </p:nvPicPr>
        <p:blipFill>
          <a:blip r:embed="rId2"/>
          <a:stretch>
            <a:fillRect/>
          </a:stretch>
        </p:blipFill>
        <p:spPr>
          <a:xfrm>
            <a:off x="914400" y="1276350"/>
            <a:ext cx="7086600" cy="38671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81000" y="815666"/>
            <a:ext cx="6705600" cy="13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b. PCP Guidelines</a:t>
            </a:r>
            <a:endParaRPr lang="en-US" sz="1600" b="1" dirty="0">
              <a:latin typeface="Cambria" pitchFamily="18" charset="0"/>
              <a:ea typeface="Cambria" pitchFamily="18" charset="0"/>
            </a:endParaRP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PCP&gt;&gt; PCP Guidelines</a:t>
            </a:r>
          </a:p>
          <a:p>
            <a:pPr>
              <a:lnSpc>
                <a:spcPct val="150000"/>
              </a:lnSpc>
              <a:buFont typeface="Wingdings" pitchFamily="2" charset="2"/>
              <a:buChar char="Ø"/>
            </a:pPr>
            <a:r>
              <a:rPr lang="en-IN" dirty="0">
                <a:latin typeface="Cambria" pitchFamily="18" charset="0"/>
                <a:ea typeface="Cambria" pitchFamily="18" charset="0"/>
              </a:rPr>
              <a:t>Click on given link to download the PCP Guidelines</a:t>
            </a:r>
            <a:endParaRPr lang="en-US" dirty="0">
              <a:latin typeface="Cambria" pitchFamily="18" charset="0"/>
              <a:ea typeface="Cambria" pitchFamily="18" charset="0"/>
            </a:endParaRPr>
          </a:p>
          <a:p>
            <a:pPr>
              <a:lnSpc>
                <a:spcPct val="150000"/>
              </a:lnSpc>
              <a:buFont typeface="Wingdings" pitchFamily="2" charset="2"/>
              <a:buChar char="Ø"/>
            </a:pPr>
            <a:endParaRPr lang="en-US" dirty="0">
              <a:latin typeface="Cambria" pitchFamily="18" charset="0"/>
              <a:ea typeface="Cambria" pitchFamily="18" charset="0"/>
            </a:endParaRPr>
          </a:p>
        </p:txBody>
      </p:sp>
      <p:sp>
        <p:nvSpPr>
          <p:cNvPr id="7" name="Rectangle 6"/>
          <p:cNvSpPr>
            <a:spLocks noChangeArrowheads="1"/>
          </p:cNvSpPr>
          <p:nvPr/>
        </p:nvSpPr>
        <p:spPr bwMode="auto">
          <a:xfrm>
            <a:off x="3081175" y="0"/>
            <a:ext cx="29386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PCP</a:t>
            </a:r>
          </a:p>
        </p:txBody>
      </p:sp>
      <p:pic>
        <p:nvPicPr>
          <p:cNvPr id="29698" name="Picture 2"/>
          <p:cNvPicPr>
            <a:picLocks noChangeAspect="1" noChangeArrowheads="1"/>
          </p:cNvPicPr>
          <p:nvPr/>
        </p:nvPicPr>
        <p:blipFill rotWithShape="1">
          <a:blip r:embed="rId8"/>
          <a:srcRect t="25012" r="1611" b="50260"/>
          <a:stretch/>
        </p:blipFill>
        <p:spPr bwMode="auto">
          <a:xfrm>
            <a:off x="0" y="2266950"/>
            <a:ext cx="9144000" cy="1066800"/>
          </a:xfrm>
          <a:prstGeom prst="rect">
            <a:avLst/>
          </a:prstGeom>
          <a:noFill/>
          <a:ln w="9525">
            <a:noFill/>
            <a:miter lim="800000"/>
            <a:headEnd/>
            <a:tailEnd/>
          </a:ln>
          <a:effectLst/>
        </p:spPr>
      </p:pic>
      <p:sp>
        <p:nvSpPr>
          <p:cNvPr id="10" name="Rounded Rectangle 9"/>
          <p:cNvSpPr/>
          <p:nvPr/>
        </p:nvSpPr>
        <p:spPr>
          <a:xfrm>
            <a:off x="6858000" y="2952750"/>
            <a:ext cx="4572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943600" y="1420776"/>
            <a:ext cx="2133600" cy="523220"/>
          </a:xfrm>
          <a:prstGeom prst="rect">
            <a:avLst/>
          </a:prstGeom>
          <a:noFill/>
          <a:ln>
            <a:solidFill>
              <a:srgbClr val="FF0000"/>
            </a:solidFill>
            <a:prstDash val="dash"/>
          </a:ln>
        </p:spPr>
        <p:txBody>
          <a:bodyPr wrap="square" rtlCol="0">
            <a:spAutoFit/>
          </a:bodyPr>
          <a:lstStyle/>
          <a:p>
            <a:pPr algn="ctr"/>
            <a:r>
              <a:rPr lang="en-US" dirty="0">
                <a:solidFill>
                  <a:srgbClr val="FF0000"/>
                </a:solidFill>
                <a:latin typeface="Cambria" pitchFamily="18" charset="0"/>
              </a:rPr>
              <a:t> Click here to download PCP Guidelines.</a:t>
            </a:r>
          </a:p>
        </p:txBody>
      </p:sp>
      <p:cxnSp>
        <p:nvCxnSpPr>
          <p:cNvPr id="14" name="Elbow Connector 13"/>
          <p:cNvCxnSpPr/>
          <p:nvPr/>
        </p:nvCxnSpPr>
        <p:spPr>
          <a:xfrm rot="16200000" flipH="1">
            <a:off x="6515100" y="2381250"/>
            <a:ext cx="990600" cy="15240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24400" y="3486150"/>
            <a:ext cx="4114800" cy="738664"/>
          </a:xfrm>
          <a:prstGeom prst="rect">
            <a:avLst/>
          </a:prstGeom>
          <a:noFill/>
          <a:ln w="12700">
            <a:solidFill>
              <a:srgbClr val="FF0000"/>
            </a:solidFill>
            <a:prstDash val="lgDash"/>
          </a:ln>
        </p:spPr>
        <p:txBody>
          <a:bodyPr wrap="square" rtlCol="0">
            <a:spAutoFit/>
          </a:bodyPr>
          <a:lstStyle/>
          <a:p>
            <a:endParaRPr lang="en-US" dirty="0"/>
          </a:p>
          <a:p>
            <a:pPr>
              <a:buFont typeface="Arial" pitchFamily="34" charset="0"/>
              <a:buChar char="•"/>
            </a:pPr>
            <a:r>
              <a:rPr lang="en-US" dirty="0"/>
              <a:t> </a:t>
            </a:r>
            <a:r>
              <a:rPr lang="en-US" dirty="0">
                <a:solidFill>
                  <a:srgbClr val="FF0000"/>
                </a:solidFill>
                <a:latin typeface="Cambria" pitchFamily="18" charset="0"/>
              </a:rPr>
              <a:t>Step by step instructions and process have been mentioned to make the Registration process easy.</a:t>
            </a:r>
            <a:endParaRPr lang="en-US" dirty="0"/>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C0EC72-7477-A75D-DCD9-7AD3A7408EE0}"/>
              </a:ext>
            </a:extLst>
          </p:cNvPr>
          <p:cNvPicPr>
            <a:picLocks noChangeAspect="1"/>
          </p:cNvPicPr>
          <p:nvPr/>
        </p:nvPicPr>
        <p:blipFill rotWithShape="1">
          <a:blip r:embed="rId2"/>
          <a:srcRect t="18181" r="1460"/>
          <a:stretch/>
        </p:blipFill>
        <p:spPr>
          <a:xfrm>
            <a:off x="0" y="2571750"/>
            <a:ext cx="9144000" cy="2571750"/>
          </a:xfrm>
          <a:prstGeom prst="rect">
            <a:avLst/>
          </a:prstGeom>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81000" y="438150"/>
            <a:ext cx="83058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c. View Time Table</a:t>
            </a:r>
            <a:endParaRPr lang="en-US" sz="1600" b="1" dirty="0">
              <a:latin typeface="Cambria" pitchFamily="18" charset="0"/>
              <a:ea typeface="Cambria" pitchFamily="18" charset="0"/>
            </a:endParaRP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PCP&gt;&gt; View Time Table.</a:t>
            </a:r>
          </a:p>
          <a:p>
            <a:pPr>
              <a:lnSpc>
                <a:spcPct val="150000"/>
              </a:lnSpc>
              <a:buFont typeface="Wingdings" pitchFamily="2" charset="2"/>
              <a:buChar char="Ø"/>
            </a:pPr>
            <a:r>
              <a:rPr lang="en-US" dirty="0">
                <a:latin typeface="Cambria" pitchFamily="18" charset="0"/>
                <a:ea typeface="Cambria" pitchFamily="18" charset="0"/>
              </a:rPr>
              <a:t> Displays the complete Time Table with Course Code, Course Type, Course Title etc.</a:t>
            </a:r>
          </a:p>
          <a:p>
            <a:pPr>
              <a:lnSpc>
                <a:spcPct val="150000"/>
              </a:lnSpc>
              <a:buFont typeface="Wingdings" pitchFamily="2" charset="2"/>
              <a:buChar char="Ø"/>
            </a:pPr>
            <a:r>
              <a:rPr lang="en-IN" dirty="0">
                <a:latin typeface="Cambria" pitchFamily="18" charset="0"/>
                <a:ea typeface="Cambria" pitchFamily="18" charset="0"/>
              </a:rPr>
              <a:t>To provide date wise PCP Time Table to student as per registration done by him/her</a:t>
            </a:r>
            <a:endParaRPr lang="en-US" dirty="0">
              <a:latin typeface="Cambria" pitchFamily="18" charset="0"/>
              <a:ea typeface="Cambria" pitchFamily="18" charset="0"/>
            </a:endParaRPr>
          </a:p>
          <a:p>
            <a:pPr>
              <a:lnSpc>
                <a:spcPct val="150000"/>
              </a:lnSpc>
              <a:buFont typeface="Wingdings" pitchFamily="2" charset="2"/>
              <a:buChar char="Ø"/>
            </a:pPr>
            <a:r>
              <a:rPr lang="en-US" dirty="0">
                <a:latin typeface="Cambria" pitchFamily="18" charset="0"/>
                <a:ea typeface="Cambria" pitchFamily="18" charset="0"/>
              </a:rPr>
              <a:t> </a:t>
            </a:r>
            <a:r>
              <a:rPr lang="en-US" dirty="0">
                <a:solidFill>
                  <a:srgbClr val="FF0000"/>
                </a:solidFill>
                <a:latin typeface="Cambria" pitchFamily="18" charset="0"/>
                <a:ea typeface="Cambria" pitchFamily="18" charset="0"/>
              </a:rPr>
              <a:t>Note: </a:t>
            </a:r>
            <a:r>
              <a:rPr lang="en-US" dirty="0">
                <a:latin typeface="Cambria" pitchFamily="18" charset="0"/>
                <a:ea typeface="Cambria" pitchFamily="18" charset="0"/>
              </a:rPr>
              <a:t>Attendance is Compulsory.</a:t>
            </a:r>
          </a:p>
        </p:txBody>
      </p:sp>
      <p:sp>
        <p:nvSpPr>
          <p:cNvPr id="7" name="Rectangle 6"/>
          <p:cNvSpPr>
            <a:spLocks noChangeArrowheads="1"/>
          </p:cNvSpPr>
          <p:nvPr/>
        </p:nvSpPr>
        <p:spPr bwMode="auto">
          <a:xfrm>
            <a:off x="3081175" y="0"/>
            <a:ext cx="29386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PCP</a:t>
            </a:r>
          </a:p>
        </p:txBody>
      </p:sp>
      <p:grpSp>
        <p:nvGrpSpPr>
          <p:cNvPr id="3" name="Group 2"/>
          <p:cNvGrpSpPr/>
          <p:nvPr/>
        </p:nvGrpSpPr>
        <p:grpSpPr>
          <a:xfrm>
            <a:off x="1905000" y="2647950"/>
            <a:ext cx="5105400" cy="1447800"/>
            <a:chOff x="1905000" y="2647950"/>
            <a:chExt cx="5105400" cy="1447800"/>
          </a:xfrm>
        </p:grpSpPr>
        <p:sp>
          <p:nvSpPr>
            <p:cNvPr id="18" name="Rounded Rectangle 17"/>
            <p:cNvSpPr/>
            <p:nvPr/>
          </p:nvSpPr>
          <p:spPr>
            <a:xfrm>
              <a:off x="1905000" y="2647950"/>
              <a:ext cx="10668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7400" y="3105150"/>
              <a:ext cx="1143000" cy="990600"/>
            </a:xfrm>
            <a:prstGeom prst="rect">
              <a:avLst/>
            </a:prstGeom>
          </p:spPr>
        </p:pic>
      </p:gr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5000" y="3333750"/>
            <a:ext cx="762000" cy="158024"/>
          </a:xfrm>
          <a:prstGeom prst="rect">
            <a:avLst/>
          </a:prstGeom>
        </p:spPr>
      </p:pic>
    </p:spTree>
    <p:extLst>
      <p:ext uri="{BB962C8B-B14F-4D97-AF65-F5344CB8AC3E}">
        <p14:creationId xmlns:p14="http://schemas.microsoft.com/office/powerpoint/2010/main" val="112457393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81000" y="438151"/>
            <a:ext cx="7010400" cy="13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d. View </a:t>
            </a:r>
            <a:r>
              <a:rPr lang="en-US" sz="1600" b="1" dirty="0">
                <a:latin typeface="Cambria" pitchFamily="18" charset="0"/>
                <a:ea typeface="Cambria" pitchFamily="18" charset="0"/>
              </a:rPr>
              <a:t>Attendance</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PCP&gt;&gt; View Attendance</a:t>
            </a:r>
          </a:p>
          <a:p>
            <a:pPr>
              <a:lnSpc>
                <a:spcPct val="150000"/>
              </a:lnSpc>
              <a:buFont typeface="Wingdings" pitchFamily="2" charset="2"/>
              <a:buChar char="Ø"/>
            </a:pPr>
            <a:r>
              <a:rPr lang="en-IN" dirty="0">
                <a:latin typeface="Cambria" pitchFamily="18" charset="0"/>
                <a:ea typeface="Cambria" pitchFamily="18" charset="0"/>
              </a:rPr>
              <a:t>To provide the detailed and summarized report of PCP Attendance of the student</a:t>
            </a:r>
            <a:endParaRPr lang="en-US" dirty="0">
              <a:latin typeface="Cambria" pitchFamily="18" charset="0"/>
              <a:ea typeface="Cambria" pitchFamily="18" charset="0"/>
            </a:endParaRPr>
          </a:p>
          <a:p>
            <a:pPr>
              <a:lnSpc>
                <a:spcPct val="150000"/>
              </a:lnSpc>
            </a:pPr>
            <a:r>
              <a:rPr lang="en-US" dirty="0">
                <a:latin typeface="Cambria" pitchFamily="18" charset="0"/>
                <a:ea typeface="Cambria" pitchFamily="18" charset="0"/>
              </a:rPr>
              <a:t> </a:t>
            </a:r>
            <a:r>
              <a:rPr lang="en-US" dirty="0">
                <a:solidFill>
                  <a:srgbClr val="FF0000"/>
                </a:solidFill>
                <a:latin typeface="Cambria" pitchFamily="18" charset="0"/>
                <a:ea typeface="Cambria" pitchFamily="18" charset="0"/>
              </a:rPr>
              <a:t>Note: </a:t>
            </a:r>
            <a:r>
              <a:rPr lang="en-US" dirty="0">
                <a:latin typeface="Cambria" pitchFamily="18" charset="0"/>
                <a:ea typeface="Cambria" pitchFamily="18" charset="0"/>
              </a:rPr>
              <a:t>Attendance is Compulsory.</a:t>
            </a:r>
          </a:p>
        </p:txBody>
      </p:sp>
      <p:sp>
        <p:nvSpPr>
          <p:cNvPr id="7" name="Rectangle 6"/>
          <p:cNvSpPr>
            <a:spLocks noChangeArrowheads="1"/>
          </p:cNvSpPr>
          <p:nvPr/>
        </p:nvSpPr>
        <p:spPr bwMode="auto">
          <a:xfrm>
            <a:off x="3157375" y="52685"/>
            <a:ext cx="29386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PCP</a:t>
            </a:r>
          </a:p>
        </p:txBody>
      </p:sp>
      <p:pic>
        <p:nvPicPr>
          <p:cNvPr id="22" name="Picture 21"/>
          <p:cNvPicPr/>
          <p:nvPr/>
        </p:nvPicPr>
        <p:blipFill rotWithShape="1">
          <a:blip r:embed="rId8"/>
          <a:srcRect t="19518" r="37266" b="6027"/>
          <a:stretch/>
        </p:blipFill>
        <p:spPr bwMode="auto">
          <a:xfrm>
            <a:off x="1752600" y="1657350"/>
            <a:ext cx="5924550" cy="3486150"/>
          </a:xfrm>
          <a:prstGeom prst="rect">
            <a:avLst/>
          </a:prstGeom>
          <a:ln w="63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sp>
        <p:nvSpPr>
          <p:cNvPr id="23" name="Rounded Rectangle 22"/>
          <p:cNvSpPr/>
          <p:nvPr/>
        </p:nvSpPr>
        <p:spPr>
          <a:xfrm>
            <a:off x="1752600" y="1657350"/>
            <a:ext cx="28194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800600" y="2419350"/>
            <a:ext cx="3810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52600" y="2266950"/>
            <a:ext cx="6096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2400" y="2038350"/>
            <a:ext cx="1447800" cy="1384995"/>
          </a:xfrm>
          <a:prstGeom prst="rect">
            <a:avLst/>
          </a:prstGeom>
          <a:noFill/>
          <a:ln>
            <a:noFill/>
            <a:prstDash val="lgDash"/>
          </a:ln>
        </p:spPr>
        <p:txBody>
          <a:bodyPr wrap="square" rtlCol="0">
            <a:spAutoFit/>
          </a:bodyPr>
          <a:lstStyle/>
          <a:p>
            <a:pPr>
              <a:buFont typeface="Arial" pitchFamily="34" charset="0"/>
              <a:buChar char="•"/>
            </a:pPr>
            <a:r>
              <a:rPr lang="en-US" dirty="0">
                <a:latin typeface="Cambria" pitchFamily="18" charset="0"/>
                <a:ea typeface="Cambria" pitchFamily="18" charset="0"/>
              </a:rPr>
              <a:t> </a:t>
            </a:r>
            <a:r>
              <a:rPr lang="en-US" dirty="0">
                <a:solidFill>
                  <a:srgbClr val="FF0000"/>
                </a:solidFill>
                <a:latin typeface="Cambria" pitchFamily="18" charset="0"/>
                <a:ea typeface="Cambria" pitchFamily="18" charset="0"/>
              </a:rPr>
              <a:t>Select the “Term Id” </a:t>
            </a:r>
          </a:p>
          <a:p>
            <a:endParaRPr lang="en-US" dirty="0">
              <a:solidFill>
                <a:srgbClr val="FF0000"/>
              </a:solidFill>
              <a:latin typeface="Cambria" pitchFamily="18" charset="0"/>
              <a:ea typeface="Cambria" pitchFamily="18" charset="0"/>
            </a:endParaRPr>
          </a:p>
          <a:p>
            <a:pPr>
              <a:buFont typeface="Arial" pitchFamily="34" charset="0"/>
              <a:buChar char="•"/>
            </a:pPr>
            <a:r>
              <a:rPr lang="en-US" dirty="0">
                <a:solidFill>
                  <a:srgbClr val="FF0000"/>
                </a:solidFill>
                <a:latin typeface="Cambria" pitchFamily="18" charset="0"/>
                <a:ea typeface="Cambria" pitchFamily="18" charset="0"/>
              </a:rPr>
              <a:t> Click on “Show” to view Attendance</a:t>
            </a:r>
            <a:r>
              <a:rPr lang="en-US" dirty="0">
                <a:solidFill>
                  <a:srgbClr val="FF0000"/>
                </a:solidFill>
              </a:rPr>
              <a:t>.</a:t>
            </a:r>
          </a:p>
        </p:txBody>
      </p:sp>
      <p:cxnSp>
        <p:nvCxnSpPr>
          <p:cNvPr id="28" name="Straight Arrow Connector 27"/>
          <p:cNvCxnSpPr>
            <a:endCxn id="23" idx="1"/>
          </p:cNvCxnSpPr>
          <p:nvPr/>
        </p:nvCxnSpPr>
        <p:spPr>
          <a:xfrm flipV="1">
            <a:off x="1143000" y="1809750"/>
            <a:ext cx="6096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5" idx="1"/>
          </p:cNvCxnSpPr>
          <p:nvPr/>
        </p:nvCxnSpPr>
        <p:spPr>
          <a:xfrm flipV="1">
            <a:off x="1143000" y="2419350"/>
            <a:ext cx="6096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867400" y="1962150"/>
            <a:ext cx="1447800" cy="738664"/>
          </a:xfrm>
          <a:prstGeom prst="rect">
            <a:avLst/>
          </a:prstGeom>
          <a:noFill/>
          <a:ln>
            <a:noFill/>
            <a:prstDash val="lgDash"/>
          </a:ln>
        </p:spPr>
        <p:txBody>
          <a:bodyPr wrap="square" rtlCol="0">
            <a:spAutoFit/>
          </a:bodyPr>
          <a:lstStyle/>
          <a:p>
            <a:pPr>
              <a:buFont typeface="Arial" pitchFamily="34" charset="0"/>
              <a:buChar char="•"/>
            </a:pPr>
            <a:r>
              <a:rPr lang="en-US" dirty="0">
                <a:latin typeface="Cambria" pitchFamily="18" charset="0"/>
                <a:ea typeface="Cambria" pitchFamily="18" charset="0"/>
              </a:rPr>
              <a:t> </a:t>
            </a:r>
            <a:r>
              <a:rPr lang="en-US" dirty="0">
                <a:solidFill>
                  <a:srgbClr val="FF0000"/>
                </a:solidFill>
                <a:latin typeface="Cambria" pitchFamily="18" charset="0"/>
                <a:ea typeface="Cambria" pitchFamily="18" charset="0"/>
              </a:rPr>
              <a:t>Provision to download the attendance</a:t>
            </a:r>
            <a:endParaRPr lang="en-US" dirty="0">
              <a:solidFill>
                <a:srgbClr val="FF0000"/>
              </a:solidFill>
            </a:endParaRPr>
          </a:p>
        </p:txBody>
      </p:sp>
      <p:cxnSp>
        <p:nvCxnSpPr>
          <p:cNvPr id="42" name="Straight Arrow Connector 41"/>
          <p:cNvCxnSpPr>
            <a:stCxn id="41" idx="1"/>
          </p:cNvCxnSpPr>
          <p:nvPr/>
        </p:nvCxnSpPr>
        <p:spPr>
          <a:xfrm rot="10800000" flipV="1">
            <a:off x="5181600" y="2331482"/>
            <a:ext cx="685800" cy="3164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7393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t="5990" r="3367" b="58593"/>
          <a:stretch>
            <a:fillRect/>
          </a:stretch>
        </p:blipFill>
        <p:spPr bwMode="auto">
          <a:xfrm>
            <a:off x="0" y="1352550"/>
            <a:ext cx="9144000" cy="990600"/>
          </a:xfrm>
          <a:prstGeom prst="rect">
            <a:avLst/>
          </a:prstGeom>
          <a:noFill/>
          <a:ln w="9525">
            <a:noFill/>
            <a:miter lim="800000"/>
            <a:headEnd/>
            <a:tailEnd/>
          </a:ln>
          <a:effectLst/>
        </p:spPr>
      </p:pic>
      <p:pic>
        <p:nvPicPr>
          <p:cNvPr id="4" name="Graphic 3" descr="End with solid fill">
            <a:hlinkClick r:id="rId3"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6"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0292" t="16945" r="10124" b="17222"/>
          <a:stretch/>
        </p:blipFill>
        <p:spPr>
          <a:xfrm>
            <a:off x="8453221" y="4856047"/>
            <a:ext cx="207260" cy="171450"/>
          </a:xfrm>
          <a:prstGeom prst="rect">
            <a:avLst/>
          </a:prstGeom>
        </p:spPr>
      </p:pic>
      <p:sp>
        <p:nvSpPr>
          <p:cNvPr id="58369" name="Rectangle 1"/>
          <p:cNvSpPr>
            <a:spLocks noChangeArrowheads="1"/>
          </p:cNvSpPr>
          <p:nvPr/>
        </p:nvSpPr>
        <p:spPr bwMode="auto">
          <a:xfrm>
            <a:off x="304800" y="361950"/>
            <a:ext cx="6705600"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sz="1600" b="1" dirty="0">
                <a:latin typeface="Cambria" pitchFamily="18" charset="0"/>
                <a:ea typeface="Cambria" pitchFamily="18" charset="0"/>
              </a:rPr>
              <a:t>e. </a:t>
            </a:r>
            <a:r>
              <a:rPr lang="en-US" sz="1600" b="1" dirty="0">
                <a:latin typeface="Cambria" pitchFamily="18" charset="0"/>
                <a:ea typeface="Cambria" pitchFamily="18" charset="0"/>
              </a:rPr>
              <a:t>PCP Certificate</a:t>
            </a:r>
          </a:p>
          <a:p>
            <a:pPr>
              <a:lnSpc>
                <a:spcPct val="150000"/>
              </a:lnSpc>
            </a:pPr>
            <a:r>
              <a:rPr lang="en-US" b="1" dirty="0">
                <a:latin typeface="Cambria" pitchFamily="18" charset="0"/>
                <a:ea typeface="Cambria" pitchFamily="18" charset="0"/>
              </a:rPr>
              <a:t>Navigation: </a:t>
            </a:r>
            <a:r>
              <a:rPr lang="en-US" dirty="0">
                <a:latin typeface="Cambria" pitchFamily="18" charset="0"/>
                <a:ea typeface="Cambria" pitchFamily="18" charset="0"/>
              </a:rPr>
              <a:t>Dashboard &gt;&gt; PCP&gt;&gt; PCP Certificate</a:t>
            </a:r>
          </a:p>
          <a:p>
            <a:pPr>
              <a:lnSpc>
                <a:spcPct val="150000"/>
              </a:lnSpc>
              <a:buFont typeface="Wingdings" pitchFamily="2" charset="2"/>
              <a:buChar char="Ø"/>
            </a:pPr>
            <a:r>
              <a:rPr lang="en-US" dirty="0">
                <a:latin typeface="Cambria" pitchFamily="18" charset="0"/>
                <a:ea typeface="Cambria" pitchFamily="18" charset="0"/>
              </a:rPr>
              <a:t> </a:t>
            </a:r>
            <a:r>
              <a:rPr lang="en-US" dirty="0">
                <a:solidFill>
                  <a:srgbClr val="FF0000"/>
                </a:solidFill>
                <a:latin typeface="Cambria" pitchFamily="18" charset="0"/>
                <a:ea typeface="Cambria" pitchFamily="18" charset="0"/>
              </a:rPr>
              <a:t>Note: </a:t>
            </a:r>
            <a:r>
              <a:rPr lang="en-US" dirty="0">
                <a:latin typeface="Cambria" pitchFamily="18" charset="0"/>
                <a:ea typeface="Cambria" pitchFamily="18" charset="0"/>
              </a:rPr>
              <a:t>Attendance is Compulsory.</a:t>
            </a:r>
          </a:p>
        </p:txBody>
      </p:sp>
      <p:sp>
        <p:nvSpPr>
          <p:cNvPr id="7" name="Rectangle 6"/>
          <p:cNvSpPr>
            <a:spLocks noChangeArrowheads="1"/>
          </p:cNvSpPr>
          <p:nvPr/>
        </p:nvSpPr>
        <p:spPr bwMode="auto">
          <a:xfrm>
            <a:off x="3124200" y="-23515"/>
            <a:ext cx="29386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PCP</a:t>
            </a:r>
          </a:p>
        </p:txBody>
      </p:sp>
      <p:cxnSp>
        <p:nvCxnSpPr>
          <p:cNvPr id="25" name="Straight Arrow Connector 24"/>
          <p:cNvCxnSpPr/>
          <p:nvPr/>
        </p:nvCxnSpPr>
        <p:spPr>
          <a:xfrm rot="10800000" flipV="1">
            <a:off x="5334000" y="1733550"/>
            <a:ext cx="533400" cy="3045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200400" y="1504950"/>
            <a:ext cx="609600" cy="1524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rot="10800000" flipV="1">
            <a:off x="3733800" y="895350"/>
            <a:ext cx="7620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95800" y="514350"/>
            <a:ext cx="1752600" cy="533400"/>
          </a:xfrm>
          <a:prstGeom prst="rect">
            <a:avLst/>
          </a:prstGeom>
          <a:noFill/>
          <a:ln w="19050">
            <a:solidFill>
              <a:srgbClr val="FF0000"/>
            </a:solidFill>
            <a:prstDash val="sysDash"/>
          </a:ln>
        </p:spPr>
        <p:txBody>
          <a:bodyPr wrap="square" rtlCol="0">
            <a:spAutoFit/>
          </a:bodyPr>
          <a:lstStyle/>
          <a:p>
            <a:r>
              <a:rPr lang="en-US" dirty="0">
                <a:solidFill>
                  <a:srgbClr val="FF0000"/>
                </a:solidFill>
                <a:latin typeface="Cambria" pitchFamily="18" charset="0"/>
                <a:ea typeface="Cambria" pitchFamily="18" charset="0"/>
              </a:rPr>
              <a:t>Directs back to Dashboard</a:t>
            </a:r>
          </a:p>
        </p:txBody>
      </p:sp>
      <p:pic>
        <p:nvPicPr>
          <p:cNvPr id="1027" name="Picture 3"/>
          <p:cNvPicPr>
            <a:picLocks noChangeAspect="1" noChangeArrowheads="1"/>
          </p:cNvPicPr>
          <p:nvPr/>
        </p:nvPicPr>
        <p:blipFill>
          <a:blip r:embed="rId9"/>
          <a:srcRect l="2562" t="10842" r="2562" b="9375"/>
          <a:stretch>
            <a:fillRect/>
          </a:stretch>
        </p:blipFill>
        <p:spPr bwMode="auto">
          <a:xfrm>
            <a:off x="0" y="2495550"/>
            <a:ext cx="9144000" cy="2647950"/>
          </a:xfrm>
          <a:prstGeom prst="rect">
            <a:avLst/>
          </a:prstGeom>
          <a:noFill/>
          <a:ln w="9525">
            <a:noFill/>
            <a:miter lim="800000"/>
            <a:headEnd/>
            <a:tailEnd/>
          </a:ln>
          <a:effectLst/>
        </p:spPr>
      </p:pic>
      <p:sp>
        <p:nvSpPr>
          <p:cNvPr id="24" name="TextBox 23"/>
          <p:cNvSpPr txBox="1"/>
          <p:nvPr/>
        </p:nvSpPr>
        <p:spPr>
          <a:xfrm>
            <a:off x="5791200" y="1276350"/>
            <a:ext cx="3352800" cy="1169551"/>
          </a:xfrm>
          <a:prstGeom prst="rect">
            <a:avLst/>
          </a:prstGeom>
          <a:noFill/>
          <a:ln w="19050">
            <a:noFill/>
            <a:prstDash val="sysDash"/>
          </a:ln>
        </p:spPr>
        <p:txBody>
          <a:bodyPr wrap="square" rtlCol="0">
            <a:spAutoFit/>
          </a:bodyPr>
          <a:lstStyle/>
          <a:p>
            <a:pPr>
              <a:buFont typeface="Arial"/>
              <a:buChar char="•"/>
            </a:pPr>
            <a:r>
              <a:rPr lang="en-US" dirty="0">
                <a:latin typeface="Cambria" pitchFamily="18" charset="0"/>
              </a:rPr>
              <a:t> </a:t>
            </a:r>
            <a:r>
              <a:rPr lang="en-US" dirty="0">
                <a:solidFill>
                  <a:srgbClr val="FF0000"/>
                </a:solidFill>
                <a:latin typeface="Cambria" pitchFamily="18" charset="0"/>
                <a:ea typeface="Cambria" pitchFamily="18" charset="0"/>
              </a:rPr>
              <a:t>To view the certificate, select the Term ID from the Dropdown.</a:t>
            </a:r>
          </a:p>
          <a:p>
            <a:pPr>
              <a:buFont typeface="Arial"/>
              <a:buChar char="•"/>
            </a:pPr>
            <a:endParaRPr lang="en-US" dirty="0">
              <a:solidFill>
                <a:srgbClr val="FF0000"/>
              </a:solidFill>
              <a:latin typeface="Cambria" pitchFamily="18" charset="0"/>
              <a:ea typeface="Cambria" pitchFamily="18" charset="0"/>
            </a:endParaRPr>
          </a:p>
          <a:p>
            <a:pPr>
              <a:buFont typeface="Arial"/>
              <a:buChar char="•"/>
            </a:pPr>
            <a:r>
              <a:rPr lang="en-US" dirty="0">
                <a:solidFill>
                  <a:srgbClr val="FF0000"/>
                </a:solidFill>
                <a:latin typeface="Cambria" pitchFamily="18" charset="0"/>
                <a:ea typeface="Cambria" pitchFamily="18" charset="0"/>
              </a:rPr>
              <a:t> Certificates are made available on the basis of Attendance.</a:t>
            </a:r>
          </a:p>
        </p:txBody>
      </p:sp>
      <p:sp>
        <p:nvSpPr>
          <p:cNvPr id="23" name="Rounded Rectangle 22"/>
          <p:cNvSpPr/>
          <p:nvPr/>
        </p:nvSpPr>
        <p:spPr>
          <a:xfrm>
            <a:off x="3657600" y="1657350"/>
            <a:ext cx="1676400" cy="685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657600" y="2571750"/>
            <a:ext cx="11430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0" idx="3"/>
          </p:cNvCxnSpPr>
          <p:nvPr/>
        </p:nvCxnSpPr>
        <p:spPr>
          <a:xfrm rot="10800000">
            <a:off x="4800600" y="2686050"/>
            <a:ext cx="990600" cy="4191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91200" y="2952750"/>
            <a:ext cx="3352800" cy="523220"/>
          </a:xfrm>
          <a:prstGeom prst="rect">
            <a:avLst/>
          </a:prstGeom>
          <a:noFill/>
          <a:ln w="19050">
            <a:noFill/>
            <a:prstDash val="sysDash"/>
          </a:ln>
        </p:spPr>
        <p:txBody>
          <a:bodyPr wrap="square" rtlCol="0">
            <a:spAutoFit/>
          </a:bodyPr>
          <a:lstStyle/>
          <a:p>
            <a:pPr>
              <a:buFont typeface="Arial" pitchFamily="34" charset="0"/>
              <a:buChar char="•"/>
            </a:pPr>
            <a:r>
              <a:rPr lang="en-US" dirty="0">
                <a:solidFill>
                  <a:srgbClr val="FF0000"/>
                </a:solidFill>
                <a:latin typeface="Cambria" pitchFamily="18" charset="0"/>
              </a:rPr>
              <a:t> After selecting TERMID, PCP Certificate will reflect below the TERMID</a:t>
            </a:r>
          </a:p>
        </p:txBody>
      </p:sp>
      <p:cxnSp>
        <p:nvCxnSpPr>
          <p:cNvPr id="29" name="Straight Arrow Connector 28"/>
          <p:cNvCxnSpPr/>
          <p:nvPr/>
        </p:nvCxnSpPr>
        <p:spPr>
          <a:xfrm rot="10800000" flipV="1">
            <a:off x="5181600" y="3409950"/>
            <a:ext cx="6096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73937"/>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p:nvPr/>
        </p:nvPicPr>
        <p:blipFill rotWithShape="1">
          <a:blip r:embed="rId3"/>
          <a:srcRect t="11323" r="1274" b="58208"/>
          <a:stretch/>
        </p:blipFill>
        <p:spPr bwMode="auto">
          <a:xfrm>
            <a:off x="6275" y="2495550"/>
            <a:ext cx="9137725" cy="1741875"/>
          </a:xfrm>
          <a:prstGeom prst="rect">
            <a:avLst/>
          </a:prstGeom>
          <a:ln>
            <a:noFill/>
          </a:ln>
          <a:extLst>
            <a:ext uri="{53640926-AAD7-44D8-BBD7-CCE9431645EC}">
              <a14:shadowObscured xmlns:a14="http://schemas.microsoft.com/office/drawing/2010/main"/>
            </a:ext>
          </a:extLst>
        </p:spPr>
      </p:pic>
      <p:sp>
        <p:nvSpPr>
          <p:cNvPr id="2" name="Rectangle 1"/>
          <p:cNvSpPr>
            <a:spLocks noChangeArrowheads="1"/>
          </p:cNvSpPr>
          <p:nvPr/>
        </p:nvSpPr>
        <p:spPr bwMode="auto">
          <a:xfrm>
            <a:off x="1600200" y="133350"/>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Relationship Management System</a:t>
            </a:r>
          </a:p>
        </p:txBody>
      </p:sp>
      <p:sp>
        <p:nvSpPr>
          <p:cNvPr id="9" name="Rectangle 8"/>
          <p:cNvSpPr/>
          <p:nvPr/>
        </p:nvSpPr>
        <p:spPr>
          <a:xfrm>
            <a:off x="346934" y="998789"/>
            <a:ext cx="8001000" cy="1600438"/>
          </a:xfrm>
          <a:prstGeom prst="rect">
            <a:avLst/>
          </a:prstGeom>
        </p:spPr>
        <p:txBody>
          <a:bodyPr wrap="square">
            <a:spAutoFit/>
          </a:bodyPr>
          <a:lstStyle/>
          <a:p>
            <a:r>
              <a:rPr lang="en-US" b="1" dirty="0">
                <a:solidFill>
                  <a:schemeClr val="tx1"/>
                </a:solidFill>
                <a:latin typeface="Cambria" pitchFamily="18" charset="0"/>
              </a:rPr>
              <a:t>RMS: </a:t>
            </a:r>
            <a:r>
              <a:rPr lang="en-US" dirty="0">
                <a:solidFill>
                  <a:schemeClr val="tx1"/>
                </a:solidFill>
                <a:latin typeface="Cambria" pitchFamily="18" charset="0"/>
              </a:rPr>
              <a:t>Provides easy access to place request through “Log Request” available in RMS interface.</a:t>
            </a:r>
          </a:p>
          <a:p>
            <a:endParaRPr lang="en-US" dirty="0">
              <a:solidFill>
                <a:schemeClr val="tx1"/>
              </a:solidFill>
              <a:latin typeface="Cambria" pitchFamily="18" charset="0"/>
            </a:endParaRPr>
          </a:p>
          <a:p>
            <a:r>
              <a:rPr lang="en-US" b="1" dirty="0">
                <a:solidFill>
                  <a:schemeClr val="tx1"/>
                </a:solidFill>
                <a:latin typeface="Cambria" pitchFamily="18" charset="0"/>
              </a:rPr>
              <a:t>Log Request: </a:t>
            </a:r>
            <a:r>
              <a:rPr lang="en-US" dirty="0">
                <a:solidFill>
                  <a:schemeClr val="tx1"/>
                </a:solidFill>
                <a:latin typeface="Cambria" pitchFamily="18" charset="0"/>
              </a:rPr>
              <a:t>To raise new RMS request</a:t>
            </a:r>
          </a:p>
          <a:p>
            <a:endParaRPr lang="en-US" b="1" dirty="0">
              <a:solidFill>
                <a:schemeClr val="tx1"/>
              </a:solidFill>
              <a:latin typeface="Cambria" pitchFamily="18" charset="0"/>
            </a:endParaRPr>
          </a:p>
          <a:p>
            <a:r>
              <a:rPr lang="en-US" b="1" dirty="0">
                <a:solidFill>
                  <a:schemeClr val="tx1"/>
                </a:solidFill>
                <a:latin typeface="Cambria" pitchFamily="18" charset="0"/>
              </a:rPr>
              <a:t>History : </a:t>
            </a:r>
            <a:r>
              <a:rPr lang="en-US" dirty="0">
                <a:solidFill>
                  <a:schemeClr val="tx1"/>
                </a:solidFill>
                <a:latin typeface="Cambria" pitchFamily="18" charset="0"/>
              </a:rPr>
              <a:t>To view history of submitted requests along with status</a:t>
            </a:r>
          </a:p>
          <a:p>
            <a:endParaRPr lang="en-US" b="1" dirty="0">
              <a:solidFill>
                <a:schemeClr val="tx1"/>
              </a:solidFill>
              <a:latin typeface="Cambria" pitchFamily="18" charset="0"/>
            </a:endParaRPr>
          </a:p>
          <a:p>
            <a:endParaRPr lang="en-US" b="1" dirty="0">
              <a:solidFill>
                <a:schemeClr val="tx1"/>
              </a:solidFill>
              <a:latin typeface="Cambria" pitchFamily="18" charset="0"/>
            </a:endParaRPr>
          </a:p>
        </p:txBody>
      </p:sp>
      <p:grpSp>
        <p:nvGrpSpPr>
          <p:cNvPr id="16" name="Group 15"/>
          <p:cNvGrpSpPr/>
          <p:nvPr/>
        </p:nvGrpSpPr>
        <p:grpSpPr>
          <a:xfrm>
            <a:off x="0" y="2474303"/>
            <a:ext cx="8763000" cy="1784370"/>
            <a:chOff x="0" y="2474303"/>
            <a:chExt cx="8763000" cy="1784370"/>
          </a:xfrm>
        </p:grpSpPr>
        <p:sp>
          <p:nvSpPr>
            <p:cNvPr id="23" name="Rounded Rectangle 22"/>
            <p:cNvSpPr/>
            <p:nvPr/>
          </p:nvSpPr>
          <p:spPr>
            <a:xfrm>
              <a:off x="1143000" y="3638550"/>
              <a:ext cx="1295400" cy="47824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772400" y="3877674"/>
              <a:ext cx="990600" cy="38099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0" y="2474303"/>
              <a:ext cx="374725" cy="24984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00200" y="133350"/>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Relationship Management System</a:t>
            </a:r>
          </a:p>
        </p:txBody>
      </p:sp>
      <p:sp>
        <p:nvSpPr>
          <p:cNvPr id="4" name="Rectangle 3"/>
          <p:cNvSpPr/>
          <p:nvPr/>
        </p:nvSpPr>
        <p:spPr>
          <a:xfrm>
            <a:off x="152400" y="631546"/>
            <a:ext cx="8534400" cy="2893100"/>
          </a:xfrm>
          <a:prstGeom prst="rect">
            <a:avLst/>
          </a:prstGeom>
        </p:spPr>
        <p:txBody>
          <a:bodyPr wrap="square">
            <a:spAutoFit/>
          </a:bodyPr>
          <a:lstStyle/>
          <a:p>
            <a:r>
              <a:rPr lang="en-US" b="1" dirty="0">
                <a:solidFill>
                  <a:schemeClr val="tx1"/>
                </a:solidFill>
                <a:latin typeface="Cambria" pitchFamily="18" charset="0"/>
              </a:rPr>
              <a:t>Log Request: </a:t>
            </a:r>
            <a:r>
              <a:rPr lang="en-US" dirty="0">
                <a:solidFill>
                  <a:schemeClr val="tx1"/>
                </a:solidFill>
                <a:latin typeface="Cambria" pitchFamily="18" charset="0"/>
              </a:rPr>
              <a:t>To raise new RMS request following steps to be followed:</a:t>
            </a:r>
          </a:p>
          <a:p>
            <a:endParaRPr lang="en-US" dirty="0">
              <a:solidFill>
                <a:schemeClr val="tx1"/>
              </a:solidFill>
              <a:latin typeface="Cambria" pitchFamily="18" charset="0"/>
            </a:endParaRPr>
          </a:p>
          <a:p>
            <a:pPr marL="285750" indent="-285750">
              <a:buFont typeface="Arial" panose="020B0604020202020204" pitchFamily="34" charset="0"/>
              <a:buChar char="•"/>
            </a:pPr>
            <a:r>
              <a:rPr lang="en-US" dirty="0">
                <a:solidFill>
                  <a:schemeClr val="tx1"/>
                </a:solidFill>
                <a:latin typeface="Cambria" pitchFamily="18" charset="0"/>
              </a:rPr>
              <a:t>Select Category from available options</a:t>
            </a:r>
          </a:p>
          <a:p>
            <a:pPr marL="285750" indent="-285750">
              <a:buFont typeface="Arial" panose="020B0604020202020204" pitchFamily="34" charset="0"/>
              <a:buChar char="•"/>
            </a:pPr>
            <a:r>
              <a:rPr lang="en-US" dirty="0">
                <a:solidFill>
                  <a:schemeClr val="tx1"/>
                </a:solidFill>
                <a:latin typeface="Cambria" pitchFamily="18" charset="0"/>
              </a:rPr>
              <a:t>Select Sub Category</a:t>
            </a:r>
          </a:p>
          <a:p>
            <a:pPr marL="285750" indent="-285750">
              <a:buFont typeface="Arial" panose="020B0604020202020204" pitchFamily="34" charset="0"/>
              <a:buChar char="•"/>
            </a:pPr>
            <a:r>
              <a:rPr lang="en-US" dirty="0">
                <a:solidFill>
                  <a:schemeClr val="tx1"/>
                </a:solidFill>
                <a:latin typeface="Cambria" pitchFamily="18" charset="0"/>
              </a:rPr>
              <a:t>Enter Contact No.</a:t>
            </a:r>
          </a:p>
          <a:p>
            <a:pPr marL="285750" indent="-285750">
              <a:buFont typeface="Arial" panose="020B0604020202020204" pitchFamily="34" charset="0"/>
              <a:buChar char="•"/>
            </a:pPr>
            <a:r>
              <a:rPr lang="en-US" dirty="0">
                <a:solidFill>
                  <a:schemeClr val="tx1"/>
                </a:solidFill>
                <a:latin typeface="Cambria" pitchFamily="18" charset="0"/>
              </a:rPr>
              <a:t>Upload File (if applicable)</a:t>
            </a:r>
          </a:p>
          <a:p>
            <a:pPr marL="285750" indent="-285750">
              <a:buFont typeface="Arial" panose="020B0604020202020204" pitchFamily="34" charset="0"/>
              <a:buChar char="•"/>
            </a:pPr>
            <a:r>
              <a:rPr lang="en-US" dirty="0">
                <a:solidFill>
                  <a:schemeClr val="tx1"/>
                </a:solidFill>
                <a:latin typeface="Cambria" pitchFamily="18" charset="0"/>
              </a:rPr>
              <a:t>Enter the Subject of query</a:t>
            </a:r>
          </a:p>
          <a:p>
            <a:pPr marL="285750" indent="-285750">
              <a:buFont typeface="Arial" panose="020B0604020202020204" pitchFamily="34" charset="0"/>
              <a:buChar char="•"/>
            </a:pPr>
            <a:r>
              <a:rPr lang="en-US" dirty="0">
                <a:solidFill>
                  <a:schemeClr val="tx1"/>
                </a:solidFill>
                <a:latin typeface="Cambria" pitchFamily="18" charset="0"/>
              </a:rPr>
              <a:t>Enter the details of query</a:t>
            </a:r>
          </a:p>
          <a:p>
            <a:pPr marL="285750" indent="-285750">
              <a:buFont typeface="Arial" panose="020B0604020202020204" pitchFamily="34" charset="0"/>
              <a:buChar char="•"/>
            </a:pPr>
            <a:r>
              <a:rPr lang="en-US" dirty="0">
                <a:solidFill>
                  <a:schemeClr val="tx1"/>
                </a:solidFill>
                <a:latin typeface="Cambria" pitchFamily="18" charset="0"/>
              </a:rPr>
              <a:t>Click on “Submit”</a:t>
            </a:r>
          </a:p>
          <a:p>
            <a:endParaRPr lang="en-US" b="1" dirty="0">
              <a:solidFill>
                <a:schemeClr val="tx1"/>
              </a:solidFill>
              <a:latin typeface="Cambria" pitchFamily="18" charset="0"/>
            </a:endParaRPr>
          </a:p>
          <a:p>
            <a:endParaRPr lang="en-US" dirty="0">
              <a:solidFill>
                <a:schemeClr val="tx1"/>
              </a:solidFill>
              <a:latin typeface="Cambria" pitchFamily="18" charset="0"/>
            </a:endParaRPr>
          </a:p>
          <a:p>
            <a:endParaRPr lang="en-US" b="1" dirty="0">
              <a:solidFill>
                <a:schemeClr val="tx1"/>
              </a:solidFill>
              <a:latin typeface="Cambria" pitchFamily="18" charset="0"/>
            </a:endParaRPr>
          </a:p>
          <a:p>
            <a:endParaRPr lang="en-US" b="1" dirty="0">
              <a:solidFill>
                <a:schemeClr val="tx1"/>
              </a:solidFill>
              <a:latin typeface="Cambria" pitchFamily="18" charset="0"/>
            </a:endParaRPr>
          </a:p>
        </p:txBody>
      </p:sp>
      <p:pic>
        <p:nvPicPr>
          <p:cNvPr id="5" name="Picture 4"/>
          <p:cNvPicPr/>
          <p:nvPr/>
        </p:nvPicPr>
        <p:blipFill rotWithShape="1">
          <a:blip r:embed="rId2"/>
          <a:srcRect t="25085" r="1923" b="7070"/>
          <a:stretch/>
        </p:blipFill>
        <p:spPr bwMode="auto">
          <a:xfrm>
            <a:off x="0" y="2647950"/>
            <a:ext cx="9144000" cy="2495550"/>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1066800" y="4781550"/>
            <a:ext cx="838200" cy="3619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3536394"/>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041" t="33041" r="1505" b="11474"/>
          <a:stretch/>
        </p:blipFill>
        <p:spPr bwMode="auto">
          <a:xfrm>
            <a:off x="0" y="1890318"/>
            <a:ext cx="9144000" cy="3253181"/>
          </a:xfrm>
          <a:prstGeom prst="rect">
            <a:avLst/>
          </a:prstGeom>
          <a:ln>
            <a:noFill/>
          </a:ln>
          <a:extLst>
            <a:ext uri="{53640926-AAD7-44D8-BBD7-CCE9431645EC}">
              <a14:shadowObscured xmlns:a14="http://schemas.microsoft.com/office/drawing/2010/main"/>
            </a:ext>
          </a:extLst>
        </p:spPr>
      </p:pic>
      <p:grpSp>
        <p:nvGrpSpPr>
          <p:cNvPr id="5" name="Group 4"/>
          <p:cNvGrpSpPr/>
          <p:nvPr/>
        </p:nvGrpSpPr>
        <p:grpSpPr>
          <a:xfrm>
            <a:off x="1038727" y="1841047"/>
            <a:ext cx="4800600" cy="1901776"/>
            <a:chOff x="1143000" y="2114550"/>
            <a:chExt cx="4800600" cy="1399390"/>
          </a:xfrm>
        </p:grpSpPr>
        <p:sp>
          <p:nvSpPr>
            <p:cNvPr id="6" name="Rounded Rectangle 5"/>
            <p:cNvSpPr/>
            <p:nvPr/>
          </p:nvSpPr>
          <p:spPr>
            <a:xfrm>
              <a:off x="1143000" y="2266950"/>
              <a:ext cx="16002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6" idx="3"/>
            </p:cNvCxnSpPr>
            <p:nvPr/>
          </p:nvCxnSpPr>
          <p:spPr>
            <a:xfrm rot="10800000" flipV="1">
              <a:off x="2743200" y="2266950"/>
              <a:ext cx="914400" cy="114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581400" y="2114550"/>
              <a:ext cx="2362200" cy="461665"/>
            </a:xfrm>
            <a:prstGeom prst="rect">
              <a:avLst/>
            </a:prstGeom>
          </p:spPr>
          <p:txBody>
            <a:bodyPr wrap="square">
              <a:spAutoFit/>
            </a:bodyPr>
            <a:lstStyle/>
            <a:p>
              <a:r>
                <a:rPr lang="en-US" sz="1200" dirty="0">
                  <a:solidFill>
                    <a:srgbClr val="FF0000"/>
                  </a:solidFill>
                  <a:latin typeface="Cambria" pitchFamily="18" charset="0"/>
                </a:rPr>
                <a:t>Status of request can be checked through “RMS History”.</a:t>
              </a:r>
            </a:p>
          </p:txBody>
        </p:sp>
        <p:cxnSp>
          <p:nvCxnSpPr>
            <p:cNvPr id="9" name="Straight Arrow Connector 8"/>
            <p:cNvCxnSpPr/>
            <p:nvPr/>
          </p:nvCxnSpPr>
          <p:spPr>
            <a:xfrm flipH="1" flipV="1">
              <a:off x="1943100" y="2887522"/>
              <a:ext cx="1028700" cy="2520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943578" y="2867609"/>
              <a:ext cx="2286000" cy="646331"/>
            </a:xfrm>
            <a:prstGeom prst="rect">
              <a:avLst/>
            </a:prstGeom>
            <a:solidFill>
              <a:schemeClr val="bg1"/>
            </a:solidFill>
            <a:ln w="6350">
              <a:solidFill>
                <a:srgbClr val="FF0000"/>
              </a:solidFill>
            </a:ln>
          </p:spPr>
          <p:txBody>
            <a:bodyPr wrap="square">
              <a:spAutoFit/>
            </a:bodyPr>
            <a:lstStyle/>
            <a:p>
              <a:r>
                <a:rPr lang="en-US" sz="1200" dirty="0">
                  <a:solidFill>
                    <a:srgbClr val="FF0000"/>
                  </a:solidFill>
                  <a:latin typeface="Cambria" pitchFamily="18" charset="0"/>
                </a:rPr>
                <a:t>Click her to view the complete communication thread of an RMS.</a:t>
              </a:r>
            </a:p>
          </p:txBody>
        </p:sp>
      </p:grpSp>
      <p:sp>
        <p:nvSpPr>
          <p:cNvPr id="11" name="Rectangle 10"/>
          <p:cNvSpPr/>
          <p:nvPr/>
        </p:nvSpPr>
        <p:spPr>
          <a:xfrm>
            <a:off x="250397" y="921659"/>
            <a:ext cx="8534400" cy="523220"/>
          </a:xfrm>
          <a:prstGeom prst="rect">
            <a:avLst/>
          </a:prstGeom>
        </p:spPr>
        <p:txBody>
          <a:bodyPr wrap="square">
            <a:spAutoFit/>
          </a:bodyPr>
          <a:lstStyle/>
          <a:p>
            <a:r>
              <a:rPr lang="en-US" b="1" dirty="0">
                <a:solidFill>
                  <a:schemeClr val="tx1"/>
                </a:solidFill>
                <a:latin typeface="Cambria" pitchFamily="18" charset="0"/>
              </a:rPr>
              <a:t>RMS History: </a:t>
            </a:r>
            <a:r>
              <a:rPr lang="en-US" dirty="0">
                <a:solidFill>
                  <a:schemeClr val="tx1"/>
                </a:solidFill>
                <a:latin typeface="Cambria" pitchFamily="18" charset="0"/>
              </a:rPr>
              <a:t>To view the “History” of a particular RMS raised by you click on the icon as highlighted in the screenshot below: </a:t>
            </a:r>
            <a:endParaRPr lang="en-US" b="1" dirty="0">
              <a:solidFill>
                <a:schemeClr val="tx1"/>
              </a:solidFill>
              <a:latin typeface="Cambria" pitchFamily="18" charset="0"/>
            </a:endParaRPr>
          </a:p>
        </p:txBody>
      </p:sp>
      <p:sp>
        <p:nvSpPr>
          <p:cNvPr id="12" name="Rectangle 11"/>
          <p:cNvSpPr>
            <a:spLocks noChangeArrowheads="1"/>
          </p:cNvSpPr>
          <p:nvPr/>
        </p:nvSpPr>
        <p:spPr bwMode="auto">
          <a:xfrm>
            <a:off x="1600200" y="358868"/>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Relationship Management System</a:t>
            </a:r>
          </a:p>
        </p:txBody>
      </p:sp>
    </p:spTree>
    <p:extLst>
      <p:ext uri="{BB962C8B-B14F-4D97-AF65-F5344CB8AC3E}">
        <p14:creationId xmlns:p14="http://schemas.microsoft.com/office/powerpoint/2010/main" val="2744821669"/>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l="926" t="10705" r="1389" b="72620"/>
          <a:stretch/>
        </p:blipFill>
        <p:spPr bwMode="auto">
          <a:xfrm>
            <a:off x="0" y="1695450"/>
            <a:ext cx="9144000" cy="838200"/>
          </a:xfrm>
          <a:prstGeom prst="rect">
            <a:avLst/>
          </a:prstGeom>
          <a:ln>
            <a:noFill/>
          </a:ln>
          <a:extLst>
            <a:ext uri="{53640926-AAD7-44D8-BBD7-CCE9431645EC}">
              <a14:shadowObscured xmlns:a14="http://schemas.microsoft.com/office/drawing/2010/main"/>
            </a:ext>
          </a:extLst>
        </p:spPr>
      </p:pic>
      <p:sp>
        <p:nvSpPr>
          <p:cNvPr id="2" name="Rectangle 1"/>
          <p:cNvSpPr>
            <a:spLocks noChangeArrowheads="1"/>
          </p:cNvSpPr>
          <p:nvPr/>
        </p:nvSpPr>
        <p:spPr bwMode="auto">
          <a:xfrm>
            <a:off x="1600200" y="128885"/>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e-Library</a:t>
            </a:r>
          </a:p>
        </p:txBody>
      </p:sp>
      <p:sp>
        <p:nvSpPr>
          <p:cNvPr id="4" name="Rectangle 1"/>
          <p:cNvSpPr>
            <a:spLocks noChangeArrowheads="1"/>
          </p:cNvSpPr>
          <p:nvPr/>
        </p:nvSpPr>
        <p:spPr bwMode="auto">
          <a:xfrm>
            <a:off x="381000" y="701754"/>
            <a:ext cx="84582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sz="1600" b="1" dirty="0">
                <a:latin typeface="Cambria" pitchFamily="18" charset="0"/>
                <a:ea typeface="Cambria" pitchFamily="18" charset="0"/>
              </a:rPr>
              <a:t>e- Library: </a:t>
            </a:r>
            <a:r>
              <a:rPr lang="en-US" b="1" dirty="0">
                <a:solidFill>
                  <a:schemeClr val="tx1"/>
                </a:solidFill>
                <a:latin typeface="Cambria" pitchFamily="18" charset="0"/>
                <a:ea typeface="Cambria" pitchFamily="18" charset="0"/>
              </a:rPr>
              <a:t>LPU e-Library System provides access to more than 20+ </a:t>
            </a:r>
            <a:r>
              <a:rPr lang="en-US" b="1" dirty="0" err="1">
                <a:solidFill>
                  <a:schemeClr val="tx1"/>
                </a:solidFill>
                <a:latin typeface="Cambria" pitchFamily="18" charset="0"/>
                <a:ea typeface="Cambria" pitchFamily="18" charset="0"/>
              </a:rPr>
              <a:t>Lakh</a:t>
            </a:r>
            <a:r>
              <a:rPr lang="en-US" b="1" dirty="0">
                <a:solidFill>
                  <a:schemeClr val="tx1"/>
                </a:solidFill>
                <a:latin typeface="Cambria" pitchFamily="18" charset="0"/>
                <a:ea typeface="Cambria" pitchFamily="18" charset="0"/>
              </a:rPr>
              <a:t> e-books </a:t>
            </a:r>
            <a:r>
              <a:rPr lang="en-US" dirty="0">
                <a:solidFill>
                  <a:schemeClr val="tx1"/>
                </a:solidFill>
                <a:latin typeface="Cambria" pitchFamily="18" charset="0"/>
                <a:ea typeface="Cambria" pitchFamily="18" charset="0"/>
              </a:rPr>
              <a:t>covering all fields of knowledge. Providing access to variety of add on e-Resources, such as e-books, e-journals, e-newspapers, e-magazines etc. </a:t>
            </a:r>
            <a:endParaRPr lang="en-US" dirty="0">
              <a:latin typeface="Cambria" pitchFamily="18" charset="0"/>
              <a:ea typeface="Cambria" pitchFamily="18" charset="0"/>
            </a:endParaRPr>
          </a:p>
        </p:txBody>
      </p:sp>
      <p:sp>
        <p:nvSpPr>
          <p:cNvPr id="7" name="Rectangle 1"/>
          <p:cNvSpPr>
            <a:spLocks noChangeArrowheads="1"/>
          </p:cNvSpPr>
          <p:nvPr/>
        </p:nvSpPr>
        <p:spPr bwMode="auto">
          <a:xfrm>
            <a:off x="533400" y="2729598"/>
            <a:ext cx="8458200" cy="375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50000"/>
              </a:lnSpc>
              <a:buFont typeface="Arial" pitchFamily="34" charset="0"/>
              <a:buChar char="•"/>
            </a:pPr>
            <a:r>
              <a:rPr lang="en-US" dirty="0">
                <a:latin typeface="Cambria" pitchFamily="18" charset="0"/>
                <a:ea typeface="Cambria" pitchFamily="18" charset="0"/>
              </a:rPr>
              <a:t> Two ways to access </a:t>
            </a:r>
            <a:r>
              <a:rPr lang="en-US" b="1" dirty="0">
                <a:latin typeface="Cambria" pitchFamily="18" charset="0"/>
                <a:ea typeface="Cambria" pitchFamily="18" charset="0"/>
              </a:rPr>
              <a:t>“e-Library”:</a:t>
            </a:r>
          </a:p>
        </p:txBody>
      </p:sp>
      <p:grpSp>
        <p:nvGrpSpPr>
          <p:cNvPr id="3" name="Group 2"/>
          <p:cNvGrpSpPr/>
          <p:nvPr/>
        </p:nvGrpSpPr>
        <p:grpSpPr>
          <a:xfrm>
            <a:off x="1905000" y="1657350"/>
            <a:ext cx="1143000" cy="1711404"/>
            <a:chOff x="1905000" y="1657350"/>
            <a:chExt cx="1143000" cy="1711404"/>
          </a:xfrm>
        </p:grpSpPr>
        <p:sp>
          <p:nvSpPr>
            <p:cNvPr id="6" name="Rounded Rectangle 5"/>
            <p:cNvSpPr/>
            <p:nvPr/>
          </p:nvSpPr>
          <p:spPr>
            <a:xfrm>
              <a:off x="2514600" y="1657350"/>
              <a:ext cx="5334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rot="5400000" flipH="1" flipV="1">
              <a:off x="1562100" y="2263854"/>
              <a:ext cx="1447800" cy="762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Rectangle 1"/>
          <p:cNvSpPr>
            <a:spLocks noChangeArrowheads="1"/>
          </p:cNvSpPr>
          <p:nvPr/>
        </p:nvSpPr>
        <p:spPr bwMode="auto">
          <a:xfrm>
            <a:off x="152400" y="3333750"/>
            <a:ext cx="4267200" cy="375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Font typeface="Wingdings" pitchFamily="2" charset="2"/>
              <a:buChar char="Ø"/>
            </a:pPr>
            <a:r>
              <a:rPr lang="en-US" b="1" dirty="0">
                <a:latin typeface="Cambria" pitchFamily="18" charset="0"/>
                <a:ea typeface="Cambria" pitchFamily="18" charset="0"/>
              </a:rPr>
              <a:t> </a:t>
            </a:r>
            <a:r>
              <a:rPr lang="en-US" dirty="0">
                <a:latin typeface="Cambria" pitchFamily="18" charset="0"/>
                <a:ea typeface="Cambria" pitchFamily="18" charset="0"/>
              </a:rPr>
              <a:t>Click on “e-Library” option available on Ribbon</a:t>
            </a:r>
          </a:p>
        </p:txBody>
      </p:sp>
      <p:sp>
        <p:nvSpPr>
          <p:cNvPr id="13" name="Rectangle 1"/>
          <p:cNvSpPr>
            <a:spLocks noChangeArrowheads="1"/>
          </p:cNvSpPr>
          <p:nvPr/>
        </p:nvSpPr>
        <p:spPr bwMode="auto">
          <a:xfrm>
            <a:off x="4648200" y="3333750"/>
            <a:ext cx="4267200" cy="375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Font typeface="Wingdings" pitchFamily="2" charset="2"/>
              <a:buChar char="Ø"/>
            </a:pPr>
            <a:r>
              <a:rPr lang="en-US" b="1" dirty="0">
                <a:latin typeface="Cambria" pitchFamily="18" charset="0"/>
                <a:ea typeface="Cambria" pitchFamily="18" charset="0"/>
              </a:rPr>
              <a:t> </a:t>
            </a:r>
            <a:r>
              <a:rPr lang="en-US" dirty="0">
                <a:latin typeface="Cambria" pitchFamily="18" charset="0"/>
                <a:ea typeface="Cambria" pitchFamily="18" charset="0"/>
              </a:rPr>
              <a:t>URL: </a:t>
            </a:r>
            <a:r>
              <a:rPr lang="en-US" b="1" dirty="0">
                <a:latin typeface="Cambria" pitchFamily="18" charset="0"/>
                <a:ea typeface="Cambria" pitchFamily="18" charset="0"/>
              </a:rPr>
              <a:t>https://lpu.mapmyaccess.com/</a:t>
            </a:r>
            <a:endParaRPr lang="en-US" dirty="0">
              <a:latin typeface="Cambria" pitchFamily="18" charset="0"/>
              <a:ea typeface="Cambria" pitchFamily="18" charset="0"/>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00200" y="128885"/>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e-Library</a:t>
            </a:r>
          </a:p>
        </p:txBody>
      </p:sp>
      <p:pic>
        <p:nvPicPr>
          <p:cNvPr id="34818" name="Picture 2"/>
          <p:cNvPicPr>
            <a:picLocks noChangeAspect="1" noChangeArrowheads="1"/>
          </p:cNvPicPr>
          <p:nvPr/>
        </p:nvPicPr>
        <p:blipFill>
          <a:blip r:embed="rId2"/>
          <a:srcRect t="4948" r="1611" b="6510"/>
          <a:stretch>
            <a:fillRect/>
          </a:stretch>
        </p:blipFill>
        <p:spPr bwMode="auto">
          <a:xfrm>
            <a:off x="0" y="1047751"/>
            <a:ext cx="9144000" cy="4095750"/>
          </a:xfrm>
          <a:prstGeom prst="rect">
            <a:avLst/>
          </a:prstGeom>
          <a:noFill/>
          <a:ln w="9525">
            <a:noFill/>
            <a:miter lim="800000"/>
            <a:headEnd/>
            <a:tailEnd/>
          </a:ln>
          <a:effectLst/>
        </p:spPr>
      </p:pic>
      <p:sp>
        <p:nvSpPr>
          <p:cNvPr id="4" name="Rectangle 1"/>
          <p:cNvSpPr>
            <a:spLocks noChangeArrowheads="1"/>
          </p:cNvSpPr>
          <p:nvPr/>
        </p:nvSpPr>
        <p:spPr bwMode="auto">
          <a:xfrm>
            <a:off x="228600" y="514350"/>
            <a:ext cx="8458200" cy="375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dirty="0">
                <a:latin typeface="Cambria" pitchFamily="18" charset="0"/>
                <a:ea typeface="Cambria" pitchFamily="18" charset="0"/>
              </a:rPr>
              <a:t>URL: </a:t>
            </a:r>
            <a:r>
              <a:rPr lang="en-US" dirty="0">
                <a:latin typeface="Cambria" pitchFamily="18" charset="0"/>
                <a:ea typeface="Cambria" pitchFamily="18" charset="0"/>
                <a:hlinkClick r:id="rId3"/>
              </a:rPr>
              <a:t>https://lpu.mapmyaccess.com/</a:t>
            </a:r>
            <a:r>
              <a:rPr lang="en-US" dirty="0">
                <a:latin typeface="Cambria" pitchFamily="18" charset="0"/>
                <a:ea typeface="Cambria" pitchFamily="18" charset="0"/>
              </a:rPr>
              <a:t> will direct the user to the following </a:t>
            </a:r>
            <a:r>
              <a:rPr lang="en-US" dirty="0" err="1">
                <a:latin typeface="Cambria" pitchFamily="18" charset="0"/>
                <a:ea typeface="Cambria" pitchFamily="18" charset="0"/>
              </a:rPr>
              <a:t>WebPage</a:t>
            </a:r>
            <a:r>
              <a:rPr lang="en-US" dirty="0">
                <a:latin typeface="Cambria" pitchFamily="18" charset="0"/>
                <a:ea typeface="Cambria" pitchFamily="18" charset="0"/>
              </a:rPr>
              <a:t>.</a:t>
            </a:r>
          </a:p>
        </p:txBody>
      </p:sp>
      <p:sp>
        <p:nvSpPr>
          <p:cNvPr id="5" name="Rounded Rectangle 4"/>
          <p:cNvSpPr/>
          <p:nvPr/>
        </p:nvSpPr>
        <p:spPr>
          <a:xfrm>
            <a:off x="914400" y="971550"/>
            <a:ext cx="10668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848600" y="2266950"/>
            <a:ext cx="6858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6" idx="0"/>
          </p:cNvCxnSpPr>
          <p:nvPr/>
        </p:nvCxnSpPr>
        <p:spPr>
          <a:xfrm rot="16200000" flipH="1">
            <a:off x="7486650" y="1562100"/>
            <a:ext cx="1371600" cy="381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34200" y="361950"/>
            <a:ext cx="2209800" cy="523220"/>
          </a:xfrm>
          <a:prstGeom prst="rect">
            <a:avLst/>
          </a:prstGeom>
          <a:noFill/>
          <a:ln>
            <a:noFill/>
            <a:prstDash val="lgDash"/>
          </a:ln>
        </p:spPr>
        <p:txBody>
          <a:bodyPr wrap="square" rtlCol="0">
            <a:spAutoFit/>
          </a:bodyPr>
          <a:lstStyle/>
          <a:p>
            <a:pPr>
              <a:buFont typeface="Arial" pitchFamily="34" charset="0"/>
              <a:buChar char="•"/>
            </a:pPr>
            <a:r>
              <a:rPr lang="en-US" dirty="0">
                <a:latin typeface="Cambria" pitchFamily="18" charset="0"/>
              </a:rPr>
              <a:t> </a:t>
            </a:r>
            <a:r>
              <a:rPr lang="en-US" b="1" dirty="0">
                <a:solidFill>
                  <a:srgbClr val="FF0000"/>
                </a:solidFill>
                <a:latin typeface="Cambria" pitchFamily="18" charset="0"/>
              </a:rPr>
              <a:t>Step-1: </a:t>
            </a:r>
            <a:r>
              <a:rPr lang="en-US" dirty="0">
                <a:solidFill>
                  <a:srgbClr val="FF0000"/>
                </a:solidFill>
                <a:latin typeface="Cambria" pitchFamily="18" charset="0"/>
              </a:rPr>
              <a:t>Click on “Login” to access the Login Page</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00200" y="128885"/>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e-Library</a:t>
            </a:r>
          </a:p>
        </p:txBody>
      </p:sp>
      <p:sp>
        <p:nvSpPr>
          <p:cNvPr id="3" name="Rectangle 1"/>
          <p:cNvSpPr>
            <a:spLocks noChangeArrowheads="1"/>
          </p:cNvSpPr>
          <p:nvPr/>
        </p:nvSpPr>
        <p:spPr bwMode="auto">
          <a:xfrm>
            <a:off x="228600" y="438150"/>
            <a:ext cx="8458200" cy="375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b="1" dirty="0">
                <a:latin typeface="Cambria" pitchFamily="18" charset="0"/>
                <a:ea typeface="Cambria" pitchFamily="18" charset="0"/>
              </a:rPr>
              <a:t>e- Library : Login Criteria</a:t>
            </a:r>
          </a:p>
        </p:txBody>
      </p:sp>
      <p:sp>
        <p:nvSpPr>
          <p:cNvPr id="12" name="TextBox 11"/>
          <p:cNvSpPr txBox="1"/>
          <p:nvPr/>
        </p:nvSpPr>
        <p:spPr>
          <a:xfrm>
            <a:off x="5257800" y="3181350"/>
            <a:ext cx="2743200" cy="307777"/>
          </a:xfrm>
          <a:prstGeom prst="rect">
            <a:avLst/>
          </a:prstGeom>
          <a:noFill/>
        </p:spPr>
        <p:txBody>
          <a:bodyPr wrap="square" rtlCol="0">
            <a:spAutoFit/>
          </a:bodyPr>
          <a:lstStyle/>
          <a:p>
            <a:pPr>
              <a:buFont typeface="Arial" pitchFamily="34" charset="0"/>
              <a:buChar char="•"/>
            </a:pPr>
            <a:endParaRPr lang="en-US" dirty="0"/>
          </a:p>
        </p:txBody>
      </p:sp>
      <p:pic>
        <p:nvPicPr>
          <p:cNvPr id="4098" name="Picture 2"/>
          <p:cNvPicPr>
            <a:picLocks noChangeAspect="1" noChangeArrowheads="1"/>
          </p:cNvPicPr>
          <p:nvPr/>
        </p:nvPicPr>
        <p:blipFill>
          <a:blip r:embed="rId3"/>
          <a:srcRect t="4948" r="5124" b="24516"/>
          <a:stretch>
            <a:fillRect/>
          </a:stretch>
        </p:blipFill>
        <p:spPr bwMode="auto">
          <a:xfrm>
            <a:off x="0" y="819150"/>
            <a:ext cx="9144000" cy="3352800"/>
          </a:xfrm>
          <a:prstGeom prst="rect">
            <a:avLst/>
          </a:prstGeom>
          <a:noFill/>
          <a:ln w="9525">
            <a:noFill/>
            <a:miter lim="800000"/>
            <a:headEnd/>
            <a:tailEnd/>
          </a:ln>
          <a:effectLst/>
        </p:spPr>
      </p:pic>
      <p:sp>
        <p:nvSpPr>
          <p:cNvPr id="21" name="TextBox 20"/>
          <p:cNvSpPr txBox="1"/>
          <p:nvPr/>
        </p:nvSpPr>
        <p:spPr>
          <a:xfrm>
            <a:off x="609600" y="4334530"/>
            <a:ext cx="3733800" cy="523220"/>
          </a:xfrm>
          <a:prstGeom prst="rect">
            <a:avLst/>
          </a:prstGeom>
          <a:noFill/>
        </p:spPr>
        <p:txBody>
          <a:bodyPr wrap="square" rtlCol="0">
            <a:spAutoFit/>
          </a:bodyPr>
          <a:lstStyle/>
          <a:p>
            <a:pPr>
              <a:buFont typeface="Arial" pitchFamily="34" charset="0"/>
              <a:buChar char="•"/>
            </a:pPr>
            <a:r>
              <a:rPr lang="en-US" b="1" dirty="0"/>
              <a:t> </a:t>
            </a:r>
            <a:r>
              <a:rPr lang="en-US" b="1" dirty="0">
                <a:solidFill>
                  <a:srgbClr val="FF0000"/>
                </a:solidFill>
                <a:latin typeface="Cambria" pitchFamily="18" charset="0"/>
              </a:rPr>
              <a:t>Step-2</a:t>
            </a:r>
            <a:r>
              <a:rPr lang="en-US" dirty="0">
                <a:solidFill>
                  <a:srgbClr val="FF0000"/>
                </a:solidFill>
                <a:latin typeface="Cambria" pitchFamily="18" charset="0"/>
              </a:rPr>
              <a:t>: Click here to view “Sign In(</a:t>
            </a:r>
            <a:r>
              <a:rPr lang="en-US" dirty="0" err="1">
                <a:solidFill>
                  <a:srgbClr val="FF0000"/>
                </a:solidFill>
                <a:latin typeface="Cambria" pitchFamily="18" charset="0"/>
              </a:rPr>
              <a:t>webservices</a:t>
            </a:r>
            <a:r>
              <a:rPr lang="en-US" dirty="0">
                <a:solidFill>
                  <a:srgbClr val="FF0000"/>
                </a:solidFill>
                <a:latin typeface="Cambria" pitchFamily="18" charset="0"/>
              </a:rPr>
              <a:t>)” box</a:t>
            </a:r>
          </a:p>
        </p:txBody>
      </p:sp>
      <p:cxnSp>
        <p:nvCxnSpPr>
          <p:cNvPr id="16" name="Straight Arrow Connector 15"/>
          <p:cNvCxnSpPr/>
          <p:nvPr/>
        </p:nvCxnSpPr>
        <p:spPr>
          <a:xfrm rot="5400000" flipH="1" flipV="1">
            <a:off x="2857500" y="3524250"/>
            <a:ext cx="9144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3429000" y="3028950"/>
            <a:ext cx="11430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800600" y="2571750"/>
            <a:ext cx="2438400" cy="1143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19600" y="4334530"/>
            <a:ext cx="4267200" cy="523220"/>
          </a:xfrm>
          <a:prstGeom prst="rect">
            <a:avLst/>
          </a:prstGeom>
          <a:noFill/>
        </p:spPr>
        <p:txBody>
          <a:bodyPr wrap="square" rtlCol="0">
            <a:spAutoFit/>
          </a:bodyPr>
          <a:lstStyle/>
          <a:p>
            <a:pPr>
              <a:buFont typeface="Arial" pitchFamily="34" charset="0"/>
              <a:buChar char="•"/>
            </a:pPr>
            <a:r>
              <a:rPr lang="en-US" dirty="0">
                <a:solidFill>
                  <a:srgbClr val="FF0000"/>
                </a:solidFill>
                <a:latin typeface="Cambria" pitchFamily="18" charset="0"/>
              </a:rPr>
              <a:t>  </a:t>
            </a:r>
            <a:r>
              <a:rPr lang="en-US" b="1" dirty="0">
                <a:solidFill>
                  <a:srgbClr val="FF0000"/>
                </a:solidFill>
                <a:latin typeface="Cambria" pitchFamily="18" charset="0"/>
              </a:rPr>
              <a:t>Step-3</a:t>
            </a:r>
            <a:r>
              <a:rPr lang="en-US" dirty="0">
                <a:solidFill>
                  <a:srgbClr val="FF0000"/>
                </a:solidFill>
                <a:latin typeface="Cambria" pitchFamily="18" charset="0"/>
              </a:rPr>
              <a:t>: Login with credentials provided by the university (Same credentials of LPU e-Connect</a:t>
            </a:r>
          </a:p>
        </p:txBody>
      </p:sp>
      <p:cxnSp>
        <p:nvCxnSpPr>
          <p:cNvPr id="24" name="Straight Arrow Connector 23"/>
          <p:cNvCxnSpPr/>
          <p:nvPr/>
        </p:nvCxnSpPr>
        <p:spPr>
          <a:xfrm rot="5400000" flipH="1" flipV="1">
            <a:off x="5943600" y="3790950"/>
            <a:ext cx="6096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3"/>
          <a:srcRect t="5558" b="5092"/>
          <a:stretch/>
        </p:blipFill>
        <p:spPr bwMode="auto">
          <a:xfrm>
            <a:off x="-1" y="1374066"/>
            <a:ext cx="9144001" cy="3769434"/>
          </a:xfrm>
          <a:prstGeom prst="rect">
            <a:avLst/>
          </a:prstGeom>
          <a:ln w="6350">
            <a:solidFill>
              <a:schemeClr val="tx1"/>
            </a:solidFill>
          </a:ln>
          <a:effectLst/>
          <a:extLst>
            <a:ext uri="{53640926-AAD7-44D8-BBD7-CCE9431645EC}">
              <a14:shadowObscured xmlns:a14="http://schemas.microsoft.com/office/drawing/2010/main"/>
            </a:ext>
          </a:extLst>
        </p:spPr>
      </p:pic>
      <p:sp>
        <p:nvSpPr>
          <p:cNvPr id="5123" name="Rectangle 6"/>
          <p:cNvSpPr>
            <a:spLocks noChangeArrowheads="1"/>
          </p:cNvSpPr>
          <p:nvPr/>
        </p:nvSpPr>
        <p:spPr bwMode="auto">
          <a:xfrm>
            <a:off x="2620667" y="-14288"/>
            <a:ext cx="350608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Log in to LPU e-Connect</a:t>
            </a:r>
          </a:p>
        </p:txBody>
      </p:sp>
      <p:sp>
        <p:nvSpPr>
          <p:cNvPr id="7" name="Rectangle 6"/>
          <p:cNvSpPr/>
          <p:nvPr/>
        </p:nvSpPr>
        <p:spPr>
          <a:xfrm>
            <a:off x="3913807" y="2417862"/>
            <a:ext cx="1316386" cy="307777"/>
          </a:xfrm>
          <a:prstGeom prst="rect">
            <a:avLst/>
          </a:prstGeom>
        </p:spPr>
        <p:txBody>
          <a:bodyPr wrap="none">
            <a:spAutoFit/>
          </a:bodyPr>
          <a:lstStyle/>
          <a:p>
            <a:r>
              <a:rPr lang="en-US" b="1" dirty="0">
                <a:solidFill>
                  <a:schemeClr val="tx2"/>
                </a:solidFill>
              </a:rPr>
              <a:t>How to Login</a:t>
            </a:r>
            <a:endParaRPr lang="en-US" dirty="0"/>
          </a:p>
        </p:txBody>
      </p:sp>
      <p:sp>
        <p:nvSpPr>
          <p:cNvPr id="10" name="Rectangle 9"/>
          <p:cNvSpPr/>
          <p:nvPr/>
        </p:nvSpPr>
        <p:spPr>
          <a:xfrm>
            <a:off x="457200" y="384975"/>
            <a:ext cx="8229600" cy="984885"/>
          </a:xfrm>
          <a:prstGeom prst="rect">
            <a:avLst/>
          </a:prstGeom>
        </p:spPr>
        <p:txBody>
          <a:bodyPr wrap="square">
            <a:spAutoFit/>
          </a:bodyPr>
          <a:lstStyle/>
          <a:p>
            <a:r>
              <a:rPr lang="en-US" sz="1600" b="1" dirty="0">
                <a:latin typeface="Cambria" pitchFamily="18" charset="0"/>
                <a:ea typeface="Cambria" pitchFamily="18" charset="0"/>
              </a:rPr>
              <a:t>Log in Using: </a:t>
            </a:r>
            <a:r>
              <a:rPr lang="en-US" sz="1600" dirty="0">
                <a:latin typeface="Cambria" pitchFamily="18" charset="0"/>
                <a:ea typeface="Cambria" pitchFamily="18" charset="0"/>
              </a:rPr>
              <a:t>User Name and Password provided by University</a:t>
            </a:r>
          </a:p>
          <a:p>
            <a:r>
              <a:rPr lang="en-US" dirty="0">
                <a:latin typeface="Cambria" pitchFamily="18" charset="0"/>
                <a:ea typeface="Cambria" pitchFamily="18" charset="0"/>
              </a:rPr>
              <a:t>                                Username: “Registration No.”</a:t>
            </a:r>
          </a:p>
          <a:p>
            <a:pPr algn="ctr"/>
            <a:r>
              <a:rPr lang="en-IN" i="1" dirty="0">
                <a:solidFill>
                  <a:srgbClr val="FF0000"/>
                </a:solidFill>
                <a:latin typeface="Cambria" pitchFamily="18" charset="0"/>
                <a:ea typeface="Cambria" pitchFamily="18" charset="0"/>
              </a:rPr>
              <a:t>“Credentials to be shared by University  with all; subject to fulfilment of  eligibility criteria and completion of admission process.”</a:t>
            </a:r>
            <a:endParaRPr lang="en-US" i="1" dirty="0">
              <a:solidFill>
                <a:srgbClr val="FF0000"/>
              </a:solidFill>
              <a:latin typeface="Cambria" pitchFamily="18" charset="0"/>
              <a:ea typeface="Cambria" pitchFamily="18" charset="0"/>
            </a:endParaRPr>
          </a:p>
        </p:txBody>
      </p:sp>
      <p:sp>
        <p:nvSpPr>
          <p:cNvPr id="12" name="Rounded Rectangle 11"/>
          <p:cNvSpPr/>
          <p:nvPr/>
        </p:nvSpPr>
        <p:spPr>
          <a:xfrm>
            <a:off x="5086574" y="3702461"/>
            <a:ext cx="1314226" cy="391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72966" y="1369860"/>
            <a:ext cx="1837033" cy="2112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105400" y="3105150"/>
            <a:ext cx="3505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572000" y="4857750"/>
            <a:ext cx="762000" cy="285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858000" y="4933950"/>
            <a:ext cx="2286000" cy="2095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2"/>
          <a:srcRect l="926" t="10088" r="1389" b="45031"/>
          <a:stretch/>
        </p:blipFill>
        <p:spPr bwMode="auto">
          <a:xfrm>
            <a:off x="0" y="1244180"/>
            <a:ext cx="9144000" cy="2140893"/>
          </a:xfrm>
          <a:prstGeom prst="rect">
            <a:avLst/>
          </a:prstGeom>
          <a:ln>
            <a:noFill/>
          </a:ln>
          <a:extLst>
            <a:ext uri="{53640926-AAD7-44D8-BBD7-CCE9431645EC}">
              <a14:shadowObscured xmlns:a14="http://schemas.microsoft.com/office/drawing/2010/main"/>
            </a:ext>
          </a:extLst>
        </p:spPr>
      </p:pic>
      <p:sp>
        <p:nvSpPr>
          <p:cNvPr id="2" name="Rectangle 1"/>
          <p:cNvSpPr>
            <a:spLocks noChangeArrowheads="1"/>
          </p:cNvSpPr>
          <p:nvPr/>
        </p:nvSpPr>
        <p:spPr bwMode="auto">
          <a:xfrm>
            <a:off x="1600200" y="133350"/>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Calendar</a:t>
            </a:r>
          </a:p>
        </p:txBody>
      </p:sp>
      <p:sp>
        <p:nvSpPr>
          <p:cNvPr id="14" name="Rounded Rectangle 13"/>
          <p:cNvSpPr/>
          <p:nvPr/>
        </p:nvSpPr>
        <p:spPr>
          <a:xfrm>
            <a:off x="304800" y="1244283"/>
            <a:ext cx="5334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71600" y="3638550"/>
            <a:ext cx="3048000" cy="461665"/>
          </a:xfrm>
          <a:prstGeom prst="rect">
            <a:avLst/>
          </a:prstGeom>
          <a:noFill/>
        </p:spPr>
        <p:txBody>
          <a:bodyPr wrap="square" rtlCol="0">
            <a:spAutoFit/>
          </a:bodyPr>
          <a:lstStyle/>
          <a:p>
            <a:r>
              <a:rPr lang="en-US" sz="1200" dirty="0">
                <a:solidFill>
                  <a:srgbClr val="FF0000"/>
                </a:solidFill>
                <a:latin typeface="Cambria" pitchFamily="18" charset="0"/>
              </a:rPr>
              <a:t>Provide quick access to download “List of Important Dates” and “List of Holidays”</a:t>
            </a:r>
          </a:p>
        </p:txBody>
      </p:sp>
      <p:cxnSp>
        <p:nvCxnSpPr>
          <p:cNvPr id="7" name="Straight Arrow Connector 6"/>
          <p:cNvCxnSpPr/>
          <p:nvPr/>
        </p:nvCxnSpPr>
        <p:spPr>
          <a:xfrm flipV="1">
            <a:off x="3429000" y="3105150"/>
            <a:ext cx="11430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572000" y="2571750"/>
            <a:ext cx="1600200" cy="762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19800" y="3714750"/>
            <a:ext cx="2667000" cy="461665"/>
          </a:xfrm>
          <a:prstGeom prst="rect">
            <a:avLst/>
          </a:prstGeom>
          <a:noFill/>
        </p:spPr>
        <p:txBody>
          <a:bodyPr wrap="square" rtlCol="0">
            <a:spAutoFit/>
          </a:bodyPr>
          <a:lstStyle/>
          <a:p>
            <a:r>
              <a:rPr lang="en-US" sz="1200" dirty="0">
                <a:solidFill>
                  <a:srgbClr val="FF0000"/>
                </a:solidFill>
                <a:latin typeface="Cambria" pitchFamily="18" charset="0"/>
              </a:rPr>
              <a:t>Download all the required details through this “ Download” Button.</a:t>
            </a:r>
          </a:p>
        </p:txBody>
      </p:sp>
      <p:sp>
        <p:nvSpPr>
          <p:cNvPr id="4" name="Rounded Rectangle 3"/>
          <p:cNvSpPr/>
          <p:nvPr/>
        </p:nvSpPr>
        <p:spPr>
          <a:xfrm>
            <a:off x="7696200" y="2571750"/>
            <a:ext cx="6096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934200" y="2800350"/>
            <a:ext cx="762000" cy="838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129246"/>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1042" t="10706" r="1622" b="14000"/>
          <a:stretch/>
        </p:blipFill>
        <p:spPr bwMode="auto">
          <a:xfrm>
            <a:off x="31376" y="572396"/>
            <a:ext cx="8960224" cy="3980554"/>
          </a:xfrm>
          <a:prstGeom prst="rect">
            <a:avLst/>
          </a:prstGeom>
          <a:ln>
            <a:noFill/>
          </a:ln>
          <a:extLst>
            <a:ext uri="{53640926-AAD7-44D8-BBD7-CCE9431645EC}">
              <a14:shadowObscured xmlns:a14="http://schemas.microsoft.com/office/drawing/2010/main"/>
            </a:ext>
          </a:extLst>
        </p:spPr>
      </p:pic>
      <p:sp>
        <p:nvSpPr>
          <p:cNvPr id="2" name="Rectangle 1"/>
          <p:cNvSpPr>
            <a:spLocks noChangeArrowheads="1"/>
          </p:cNvSpPr>
          <p:nvPr/>
        </p:nvSpPr>
        <p:spPr bwMode="auto">
          <a:xfrm>
            <a:off x="1600200" y="133350"/>
            <a:ext cx="5943600" cy="461665"/>
          </a:xfrm>
          <a:prstGeom prst="rect">
            <a:avLst/>
          </a:prstGeom>
          <a:noFill/>
          <a:ln w="9525">
            <a:noFill/>
            <a:miter lim="800000"/>
            <a:headEnd/>
            <a:tailEnd/>
          </a:ln>
        </p:spPr>
        <p:txBody>
          <a:bodyPr wrap="squar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Contact US</a:t>
            </a:r>
          </a:p>
        </p:txBody>
      </p:sp>
      <p:sp>
        <p:nvSpPr>
          <p:cNvPr id="8" name="Rounded Rectangle 7"/>
          <p:cNvSpPr/>
          <p:nvPr/>
        </p:nvSpPr>
        <p:spPr>
          <a:xfrm>
            <a:off x="1066800" y="3714750"/>
            <a:ext cx="17526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66800" y="1657350"/>
            <a:ext cx="8382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38200" y="590550"/>
            <a:ext cx="6858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2600" y="2038350"/>
            <a:ext cx="3200400" cy="646331"/>
          </a:xfrm>
          <a:prstGeom prst="rect">
            <a:avLst/>
          </a:prstGeom>
          <a:noFill/>
        </p:spPr>
        <p:txBody>
          <a:bodyPr wrap="square" rtlCol="0">
            <a:spAutoFit/>
          </a:bodyPr>
          <a:lstStyle/>
          <a:p>
            <a:r>
              <a:rPr lang="en-US" sz="1200" dirty="0">
                <a:solidFill>
                  <a:srgbClr val="FF0000"/>
                </a:solidFill>
                <a:latin typeface="Cambria" pitchFamily="18" charset="0"/>
              </a:rPr>
              <a:t>Important contact details of  University  like email ID, Phone No. address etc. are provided on a click  </a:t>
            </a:r>
          </a:p>
        </p:txBody>
      </p:sp>
    </p:spTree>
    <p:extLst>
      <p:ext uri="{BB962C8B-B14F-4D97-AF65-F5344CB8AC3E}">
        <p14:creationId xmlns:p14="http://schemas.microsoft.com/office/powerpoint/2010/main" val="2555165083"/>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buClrTx/>
              <a:defRPr/>
            </a:pPr>
            <a:endParaRPr lang="en-US" kern="1200" dirty="0">
              <a:solidFill>
                <a:prstClr val="white"/>
              </a:solidFill>
              <a:latin typeface="Times New Roman"/>
            </a:endParaRPr>
          </a:p>
        </p:txBody>
      </p:sp>
      <p:sp>
        <p:nvSpPr>
          <p:cNvPr id="9"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7"/>
            <a:ext cx="5654629" cy="5143157"/>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0" tIns="34289" rIns="68570" bIns="34289" rtlCol="0" anchor="ctr">
            <a:noAutofit/>
          </a:bodyPr>
          <a:lstStyle/>
          <a:p>
            <a:pPr algn="ctr" defTabSz="685681">
              <a:buClrTx/>
              <a:defRPr/>
            </a:pPr>
            <a:endParaRPr lang="en-US" kern="1200" dirty="0">
              <a:solidFill>
                <a:prstClr val="white"/>
              </a:solidFill>
              <a:latin typeface="Times New Roman"/>
            </a:endParaRPr>
          </a:p>
        </p:txBody>
      </p:sp>
      <p:grpSp>
        <p:nvGrpSpPr>
          <p:cNvPr id="3"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9886" y="511221"/>
            <a:ext cx="1171700" cy="879730"/>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sp>
          <p:nvSpPr>
            <p:cNvPr id="13"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grpSp>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175965" y="761760"/>
            <a:ext cx="5234235" cy="3486390"/>
          </a:xfrm>
        </p:spPr>
        <p:txBody>
          <a:bodyPr anchor="ctr">
            <a:normAutofit/>
          </a:bodyPr>
          <a:lstStyle/>
          <a:p>
            <a:pPr algn="l"/>
            <a:r>
              <a:rPr lang="en-US" sz="3600" dirty="0">
                <a:solidFill>
                  <a:schemeClr val="bg1"/>
                </a:solidFill>
                <a:effectLst>
                  <a:outerShdw blurRad="38100" dist="38100" dir="2700000" algn="tl">
                    <a:srgbClr val="000000">
                      <a:alpha val="43137"/>
                    </a:srgbClr>
                  </a:outerShdw>
                </a:effectLst>
              </a:rPr>
              <a:t>Mobile App- LPU Touch</a:t>
            </a:r>
            <a:br>
              <a:rPr lang="en-US" sz="3600" dirty="0">
                <a:solidFill>
                  <a:schemeClr val="bg1"/>
                </a:solidFill>
                <a:effectLst>
                  <a:outerShdw blurRad="38100" dist="38100" dir="2700000" algn="tl">
                    <a:srgbClr val="000000">
                      <a:alpha val="43137"/>
                    </a:srgbClr>
                  </a:outerShdw>
                </a:effectLst>
              </a:rPr>
            </a:br>
            <a:r>
              <a:rPr lang="en-US" sz="1800" b="1" dirty="0">
                <a:solidFill>
                  <a:schemeClr val="bg1"/>
                </a:solidFill>
                <a:effectLst>
                  <a:outerShdw blurRad="38100" dist="38100" dir="2700000" algn="tl">
                    <a:srgbClr val="000000">
                      <a:alpha val="43137"/>
                    </a:srgbClr>
                  </a:outerShdw>
                </a:effectLst>
              </a:rPr>
              <a:t>Play store: </a:t>
            </a:r>
            <a:r>
              <a:rPr lang="en-US" sz="1800" dirty="0">
                <a:solidFill>
                  <a:schemeClr val="bg1"/>
                </a:solidFill>
                <a:effectLst>
                  <a:outerShdw blurRad="38100" dist="38100" dir="2700000" algn="tl">
                    <a:srgbClr val="000000">
                      <a:alpha val="43137"/>
                    </a:srgbClr>
                  </a:outerShdw>
                </a:effectLst>
              </a:rPr>
              <a:t>Android </a:t>
            </a:r>
            <a:br>
              <a:rPr lang="en-US" sz="1800" dirty="0">
                <a:solidFill>
                  <a:schemeClr val="bg1"/>
                </a:solidFill>
                <a:effectLst>
                  <a:outerShdw blurRad="38100" dist="38100" dir="2700000" algn="tl">
                    <a:srgbClr val="000000">
                      <a:alpha val="43137"/>
                    </a:srgbClr>
                  </a:outerShdw>
                </a:effectLst>
              </a:rPr>
            </a:br>
            <a:r>
              <a:rPr lang="en-US" sz="1800" b="1" dirty="0">
                <a:solidFill>
                  <a:schemeClr val="bg1"/>
                </a:solidFill>
                <a:effectLst>
                  <a:outerShdw blurRad="38100" dist="38100" dir="2700000" algn="tl">
                    <a:srgbClr val="000000">
                      <a:alpha val="43137"/>
                    </a:srgbClr>
                  </a:outerShdw>
                </a:effectLst>
              </a:rPr>
              <a:t>Apple Store: </a:t>
            </a:r>
            <a:r>
              <a:rPr lang="en-US" sz="1800" dirty="0">
                <a:solidFill>
                  <a:schemeClr val="bg1"/>
                </a:solidFill>
                <a:effectLst>
                  <a:outerShdw blurRad="38100" dist="38100" dir="2700000" algn="tl">
                    <a:srgbClr val="000000">
                      <a:alpha val="43137"/>
                    </a:srgbClr>
                  </a:outerShdw>
                </a:effectLst>
              </a:rPr>
              <a:t>IOS</a:t>
            </a:r>
            <a:endParaRPr lang="en-US" sz="3600" dirty="0">
              <a:solidFill>
                <a:schemeClr val="bg1"/>
              </a:solidFill>
              <a:effectLst>
                <a:outerShdw blurRad="38100" dist="38100" dir="2700000" algn="tl">
                  <a:srgbClr val="000000">
                    <a:alpha val="43137"/>
                  </a:srgbClr>
                </a:outerShdw>
              </a:effectLst>
            </a:endParaRPr>
          </a:p>
        </p:txBody>
      </p:sp>
      <p:pic>
        <p:nvPicPr>
          <p:cNvPr id="14" name="Content Placeholder 3"/>
          <p:cNvPicPr>
            <a:picLocks noChangeAspect="1"/>
          </p:cNvPicPr>
          <p:nvPr/>
        </p:nvPicPr>
        <p:blipFill>
          <a:blip r:embed="rId2"/>
          <a:srcRect/>
          <a:stretch>
            <a:fillRect/>
          </a:stretch>
        </p:blipFill>
        <p:spPr>
          <a:xfrm>
            <a:off x="5638800" y="2114550"/>
            <a:ext cx="3505200" cy="657224"/>
          </a:xfrm>
          <a:prstGeom prst="rect">
            <a:avLst/>
          </a:prstGeom>
          <a:noFill/>
          <a:ln>
            <a:noFill/>
          </a:ln>
        </p:spPr>
      </p:pic>
      <p:pic>
        <p:nvPicPr>
          <p:cNvPr id="11" name="Google Shape;71;p1"/>
          <p:cNvPicPr preferRelativeResize="0"/>
          <p:nvPr/>
        </p:nvPicPr>
        <p:blipFill rotWithShape="1">
          <a:blip r:embed="rId3">
            <a:alphaModFix/>
          </a:blip>
          <a:srcRect/>
          <a:stretch/>
        </p:blipFill>
        <p:spPr>
          <a:xfrm>
            <a:off x="5654636" y="3871167"/>
            <a:ext cx="3464719" cy="935830"/>
          </a:xfrm>
          <a:prstGeom prst="rect">
            <a:avLst/>
          </a:prstGeom>
          <a:noFill/>
          <a:ln>
            <a:noFill/>
          </a:ln>
        </p:spPr>
      </p:pic>
    </p:spTree>
    <p:extLst>
      <p:ext uri="{BB962C8B-B14F-4D97-AF65-F5344CB8AC3E}">
        <p14:creationId xmlns:p14="http://schemas.microsoft.com/office/powerpoint/2010/main" val="749788117"/>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End with solid fill">
            <a:hlinkClick r:id="rId2"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5"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1556289" y="-14288"/>
            <a:ext cx="45400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LPU Touch App</a:t>
            </a:r>
          </a:p>
        </p:txBody>
      </p:sp>
      <p:sp>
        <p:nvSpPr>
          <p:cNvPr id="15" name="Rectangle 14"/>
          <p:cNvSpPr/>
          <p:nvPr/>
        </p:nvSpPr>
        <p:spPr>
          <a:xfrm>
            <a:off x="304800" y="469951"/>
            <a:ext cx="8458200" cy="738664"/>
          </a:xfrm>
          <a:prstGeom prst="rect">
            <a:avLst/>
          </a:prstGeom>
        </p:spPr>
        <p:txBody>
          <a:bodyPr wrap="square">
            <a:spAutoFit/>
          </a:bodyPr>
          <a:lstStyle/>
          <a:p>
            <a:r>
              <a:rPr lang="en-US" dirty="0">
                <a:latin typeface="Cambria" pitchFamily="18" charset="0"/>
                <a:ea typeface="Cambria" pitchFamily="18" charset="0"/>
              </a:rPr>
              <a:t>Android user to download app from pay store and IOS users to download app from Apple store by searching </a:t>
            </a:r>
            <a:r>
              <a:rPr lang="en-US" b="1" i="1" dirty="0">
                <a:solidFill>
                  <a:srgbClr val="003E5D"/>
                </a:solidFill>
                <a:latin typeface="Cambria" pitchFamily="18" charset="0"/>
                <a:ea typeface="Cambria" pitchFamily="18" charset="0"/>
              </a:rPr>
              <a:t>“LPU Touch” .</a:t>
            </a:r>
            <a:r>
              <a:rPr lang="en-US" b="1" dirty="0">
                <a:solidFill>
                  <a:srgbClr val="003E5D"/>
                </a:solidFill>
                <a:latin typeface="Cambria" pitchFamily="18" charset="0"/>
                <a:ea typeface="Cambria" pitchFamily="18" charset="0"/>
              </a:rPr>
              <a:t/>
            </a:r>
            <a:br>
              <a:rPr lang="en-US" b="1" dirty="0">
                <a:solidFill>
                  <a:srgbClr val="003E5D"/>
                </a:solidFill>
                <a:latin typeface="Cambria" pitchFamily="18" charset="0"/>
                <a:ea typeface="Cambria" pitchFamily="18" charset="0"/>
              </a:rPr>
            </a:br>
            <a:endParaRPr lang="en-US" b="1" dirty="0">
              <a:solidFill>
                <a:srgbClr val="003E5D"/>
              </a:solidFill>
              <a:latin typeface="Cambria" pitchFamily="18" charset="0"/>
              <a:ea typeface="Cambria" pitchFamily="18" charset="0"/>
            </a:endParaRPr>
          </a:p>
        </p:txBody>
      </p:sp>
      <p:sp>
        <p:nvSpPr>
          <p:cNvPr id="11" name="Rectangle 5"/>
          <p:cNvSpPr>
            <a:spLocks noChangeArrowheads="1"/>
          </p:cNvSpPr>
          <p:nvPr/>
        </p:nvSpPr>
        <p:spPr bwMode="auto">
          <a:xfrm>
            <a:off x="1447800" y="895350"/>
            <a:ext cx="2514600" cy="523220"/>
          </a:xfrm>
          <a:prstGeom prst="rect">
            <a:avLst/>
          </a:prstGeom>
          <a:noFill/>
          <a:ln w="9525">
            <a:noFill/>
            <a:miter lim="800000"/>
            <a:headEnd/>
            <a:tailEnd/>
          </a:ln>
        </p:spPr>
        <p:txBody>
          <a:bodyPr>
            <a:spAutoFit/>
          </a:bodyPr>
          <a:lstStyle/>
          <a:p>
            <a:pPr marL="342900" indent="-342900" algn="ctr">
              <a:spcBef>
                <a:spcPct val="20000"/>
              </a:spcBef>
            </a:pPr>
            <a:r>
              <a:rPr lang="en-US" sz="2800" dirty="0">
                <a:solidFill>
                  <a:srgbClr val="C00000"/>
                </a:solidFill>
                <a:latin typeface="Cambria" pitchFamily="18" charset="0"/>
                <a:ea typeface="Cambria" pitchFamily="18" charset="0"/>
              </a:rPr>
              <a:t> iPhone</a:t>
            </a:r>
          </a:p>
        </p:txBody>
      </p:sp>
      <p:sp>
        <p:nvSpPr>
          <p:cNvPr id="12" name="Rectangle 6"/>
          <p:cNvSpPr>
            <a:spLocks noChangeArrowheads="1"/>
          </p:cNvSpPr>
          <p:nvPr/>
        </p:nvSpPr>
        <p:spPr bwMode="auto">
          <a:xfrm>
            <a:off x="5562600" y="819150"/>
            <a:ext cx="1447800" cy="523220"/>
          </a:xfrm>
          <a:prstGeom prst="rect">
            <a:avLst/>
          </a:prstGeom>
          <a:noFill/>
          <a:ln w="9525">
            <a:noFill/>
            <a:miter lim="800000"/>
            <a:headEnd/>
            <a:tailEnd/>
          </a:ln>
        </p:spPr>
        <p:txBody>
          <a:bodyPr wrap="square">
            <a:spAutoFit/>
          </a:bodyPr>
          <a:lstStyle/>
          <a:p>
            <a:pPr marL="342900" indent="-342900">
              <a:spcBef>
                <a:spcPct val="20000"/>
              </a:spcBef>
            </a:pPr>
            <a:r>
              <a:rPr lang="en-US" sz="2800" dirty="0" err="1">
                <a:solidFill>
                  <a:srgbClr val="C00000"/>
                </a:solidFill>
                <a:latin typeface="Cambria" pitchFamily="18" charset="0"/>
                <a:ea typeface="Cambria" pitchFamily="18" charset="0"/>
              </a:rPr>
              <a:t>Android</a:t>
            </a:r>
          </a:p>
        </p:txBody>
      </p:sp>
      <p:pic>
        <p:nvPicPr>
          <p:cNvPr id="16" name="Picture 15" descr="WhatsApp Image 2022-09-08 at 3.06.08 PM.jpeg"/>
          <p:cNvPicPr>
            <a:picLocks noChangeAspect="1"/>
          </p:cNvPicPr>
          <p:nvPr/>
        </p:nvPicPr>
        <p:blipFill>
          <a:blip r:embed="rId8"/>
          <a:stretch>
            <a:fillRect/>
          </a:stretch>
        </p:blipFill>
        <p:spPr>
          <a:xfrm>
            <a:off x="5257800" y="1276350"/>
            <a:ext cx="2209800" cy="3867150"/>
          </a:xfrm>
          <a:prstGeom prst="rect">
            <a:avLst/>
          </a:prstGeom>
        </p:spPr>
      </p:pic>
      <p:pic>
        <p:nvPicPr>
          <p:cNvPr id="10" name="Picture 9" descr="F:\Maninder\Development\Maninder\Induction_PPT\Mobile App Screenshots\App Store.jpeg"/>
          <p:cNvPicPr/>
          <p:nvPr/>
        </p:nvPicPr>
        <p:blipFill>
          <a:blip r:embed="rId9">
            <a:extLst>
              <a:ext uri="{28A0092B-C50C-407E-A947-70E740481C1C}">
                <a14:useLocalDpi xmlns:a14="http://schemas.microsoft.com/office/drawing/2010/main" val="0"/>
              </a:ext>
            </a:extLst>
          </a:blip>
          <a:srcRect/>
          <a:stretch>
            <a:fillRect/>
          </a:stretch>
        </p:blipFill>
        <p:spPr bwMode="auto">
          <a:xfrm>
            <a:off x="1676401" y="1276350"/>
            <a:ext cx="2263130" cy="3867149"/>
          </a:xfrm>
          <a:prstGeom prst="rect">
            <a:avLst/>
          </a:prstGeom>
          <a:noFill/>
          <a:ln>
            <a:noFill/>
          </a:ln>
        </p:spPr>
      </p:pic>
    </p:spTree>
    <p:extLst>
      <p:ext uri="{BB962C8B-B14F-4D97-AF65-F5344CB8AC3E}">
        <p14:creationId xmlns:p14="http://schemas.microsoft.com/office/powerpoint/2010/main" val="1124573937"/>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Maninder\Development\Maninder\Induction_PPT\Mobile App Screenshots\Login Page_1.jpeg"/>
          <p:cNvPicPr/>
          <p:nvPr/>
        </p:nvPicPr>
        <p:blipFill>
          <a:blip r:embed="rId2">
            <a:extLst>
              <a:ext uri="{28A0092B-C50C-407E-A947-70E740481C1C}">
                <a14:useLocalDpi xmlns:a14="http://schemas.microsoft.com/office/drawing/2010/main" val="0"/>
              </a:ext>
            </a:extLst>
          </a:blip>
          <a:srcRect/>
          <a:stretch>
            <a:fillRect/>
          </a:stretch>
        </p:blipFill>
        <p:spPr bwMode="auto">
          <a:xfrm>
            <a:off x="1693127" y="1222000"/>
            <a:ext cx="2136595" cy="3921500"/>
          </a:xfrm>
          <a:prstGeom prst="rect">
            <a:avLst/>
          </a:prstGeom>
          <a:noFill/>
          <a:ln>
            <a:noFill/>
          </a:ln>
        </p:spPr>
      </p:pic>
      <p:pic>
        <p:nvPicPr>
          <p:cNvPr id="6" name="Picture 5">
            <a:extLst>
              <a:ext uri="{FF2B5EF4-FFF2-40B4-BE49-F238E27FC236}">
                <a16:creationId xmlns:a16="http://schemas.microsoft.com/office/drawing/2014/main" id="{7DFE4D4D-C81A-6BA2-7D92-E70FDC36E265}"/>
              </a:ext>
            </a:extLst>
          </p:cNvPr>
          <p:cNvPicPr>
            <a:picLocks noChangeAspect="1"/>
          </p:cNvPicPr>
          <p:nvPr/>
        </p:nvPicPr>
        <p:blipFill>
          <a:blip r:embed="rId3"/>
          <a:stretch>
            <a:fillRect/>
          </a:stretch>
        </p:blipFill>
        <p:spPr>
          <a:xfrm>
            <a:off x="5123168" y="1283387"/>
            <a:ext cx="2209800" cy="3867150"/>
          </a:xfrm>
          <a:prstGeom prst="rect">
            <a:avLst/>
          </a:prstGeom>
        </p:spPr>
      </p:pic>
      <p:pic>
        <p:nvPicPr>
          <p:cNvPr id="4" name="Graphic 3" descr="End with solid fill">
            <a:hlinkClick r:id="rId4" action="ppaction://hlinksldjump"/>
            <a:extLst>
              <a:ext uri="{FF2B5EF4-FFF2-40B4-BE49-F238E27FC236}">
                <a16:creationId xmlns:a16="http://schemas.microsoft.com/office/drawing/2014/main" id="{5B13B1AE-AA78-4D76-8593-5835EEB089D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0417" t="19722" r="10417" b="19861"/>
          <a:stretch/>
        </p:blipFill>
        <p:spPr>
          <a:xfrm>
            <a:off x="8785870" y="4845670"/>
            <a:ext cx="224659" cy="171450"/>
          </a:xfrm>
          <a:prstGeom prst="rect">
            <a:avLst/>
          </a:prstGeom>
          <a:effectLst>
            <a:outerShdw blurRad="50800" dist="38100" dir="2700000" algn="tl" rotWithShape="0">
              <a:prstClr val="black">
                <a:alpha val="40000"/>
              </a:prstClr>
            </a:outerShdw>
          </a:effectLst>
        </p:spPr>
      </p:pic>
      <p:pic>
        <p:nvPicPr>
          <p:cNvPr id="5" name="Graphic 4" descr="Hamburger Menu Icon with solid fill">
            <a:hlinkClick r:id="rId7" action="ppaction://hlinksldjump"/>
            <a:extLst>
              <a:ext uri="{FF2B5EF4-FFF2-40B4-BE49-F238E27FC236}">
                <a16:creationId xmlns:a16="http://schemas.microsoft.com/office/drawing/2014/main" id="{4FF871FF-02CC-4022-8334-A7F7EBC5D18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10292" t="16945" r="10124" b="17222"/>
          <a:stretch/>
        </p:blipFill>
        <p:spPr>
          <a:xfrm>
            <a:off x="8453221" y="4856047"/>
            <a:ext cx="207260" cy="171450"/>
          </a:xfrm>
          <a:prstGeom prst="rect">
            <a:avLst/>
          </a:prstGeom>
        </p:spPr>
      </p:pic>
      <p:sp>
        <p:nvSpPr>
          <p:cNvPr id="7" name="Rectangle 6"/>
          <p:cNvSpPr>
            <a:spLocks noChangeArrowheads="1"/>
          </p:cNvSpPr>
          <p:nvPr/>
        </p:nvSpPr>
        <p:spPr bwMode="auto">
          <a:xfrm>
            <a:off x="1459306" y="-14288"/>
            <a:ext cx="5828840"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 (LPU Touch)</a:t>
            </a:r>
          </a:p>
        </p:txBody>
      </p:sp>
      <p:sp>
        <p:nvSpPr>
          <p:cNvPr id="15" name="Rectangle 14"/>
          <p:cNvSpPr/>
          <p:nvPr/>
        </p:nvSpPr>
        <p:spPr>
          <a:xfrm>
            <a:off x="304800" y="469951"/>
            <a:ext cx="8458200" cy="738664"/>
          </a:xfrm>
          <a:prstGeom prst="rect">
            <a:avLst/>
          </a:prstGeom>
        </p:spPr>
        <p:txBody>
          <a:bodyPr wrap="square">
            <a:spAutoFit/>
          </a:bodyPr>
          <a:lstStyle/>
          <a:p>
            <a:r>
              <a:rPr lang="en-US" dirty="0">
                <a:latin typeface="Cambria" pitchFamily="18" charset="0"/>
                <a:ea typeface="Cambria" pitchFamily="18" charset="0"/>
              </a:rPr>
              <a:t>The app is available and can be accessed by registered students by using username &amp; password of LPU e-Connect .</a:t>
            </a:r>
            <a:r>
              <a:rPr lang="en-US" b="1" dirty="0">
                <a:latin typeface="Cambria" pitchFamily="18" charset="0"/>
                <a:ea typeface="Cambria" pitchFamily="18" charset="0"/>
              </a:rPr>
              <a:t/>
            </a:r>
            <a:br>
              <a:rPr lang="en-US" b="1" dirty="0">
                <a:latin typeface="Cambria" pitchFamily="18" charset="0"/>
                <a:ea typeface="Cambria" pitchFamily="18" charset="0"/>
              </a:rPr>
            </a:br>
            <a:endParaRPr lang="en-US" b="1" dirty="0">
              <a:latin typeface="Cambria" pitchFamily="18" charset="0"/>
              <a:ea typeface="Cambria" pitchFamily="18" charset="0"/>
            </a:endParaRPr>
          </a:p>
        </p:txBody>
      </p:sp>
      <p:sp>
        <p:nvSpPr>
          <p:cNvPr id="11" name="Rectangle 5"/>
          <p:cNvSpPr>
            <a:spLocks noChangeArrowheads="1"/>
          </p:cNvSpPr>
          <p:nvPr/>
        </p:nvSpPr>
        <p:spPr bwMode="auto">
          <a:xfrm>
            <a:off x="1470000" y="775500"/>
            <a:ext cx="2514600" cy="523220"/>
          </a:xfrm>
          <a:prstGeom prst="rect">
            <a:avLst/>
          </a:prstGeom>
          <a:noFill/>
          <a:ln w="9525">
            <a:noFill/>
            <a:miter lim="800000"/>
            <a:headEnd/>
            <a:tailEnd/>
          </a:ln>
        </p:spPr>
        <p:txBody>
          <a:bodyPr>
            <a:spAutoFit/>
          </a:bodyPr>
          <a:lstStyle/>
          <a:p>
            <a:pPr marL="342900" indent="-342900" algn="ctr">
              <a:spcBef>
                <a:spcPct val="20000"/>
              </a:spcBef>
            </a:pPr>
            <a:r>
              <a:rPr lang="en-US" sz="2800" dirty="0" err="1">
                <a:solidFill>
                  <a:srgbClr val="C00000"/>
                </a:solidFill>
                <a:latin typeface="Cambria" pitchFamily="18" charset="0"/>
                <a:ea typeface="Cambria" pitchFamily="18" charset="0"/>
              </a:rPr>
              <a:t>iPhone</a:t>
            </a:r>
            <a:endParaRPr lang="en-US" sz="2800" dirty="0">
              <a:solidFill>
                <a:srgbClr val="C00000"/>
              </a:solidFill>
              <a:latin typeface="Cambria" pitchFamily="18" charset="0"/>
              <a:ea typeface="Cambria" pitchFamily="18" charset="0"/>
            </a:endParaRPr>
          </a:p>
        </p:txBody>
      </p:sp>
      <p:sp>
        <p:nvSpPr>
          <p:cNvPr id="12" name="Rectangle 6"/>
          <p:cNvSpPr>
            <a:spLocks noChangeArrowheads="1"/>
          </p:cNvSpPr>
          <p:nvPr/>
        </p:nvSpPr>
        <p:spPr bwMode="auto">
          <a:xfrm>
            <a:off x="5579000" y="798650"/>
            <a:ext cx="1447800" cy="523220"/>
          </a:xfrm>
          <a:prstGeom prst="rect">
            <a:avLst/>
          </a:prstGeom>
          <a:noFill/>
          <a:ln w="9525">
            <a:noFill/>
            <a:miter lim="800000"/>
            <a:headEnd/>
            <a:tailEnd/>
          </a:ln>
        </p:spPr>
        <p:txBody>
          <a:bodyPr wrap="square">
            <a:spAutoFit/>
          </a:bodyPr>
          <a:lstStyle/>
          <a:p>
            <a:pPr marL="342900" indent="-342900">
              <a:spcBef>
                <a:spcPct val="20000"/>
              </a:spcBef>
            </a:pPr>
            <a:r>
              <a:rPr lang="en-US" sz="2800" dirty="0" err="1">
                <a:solidFill>
                  <a:srgbClr val="C00000"/>
                </a:solidFill>
                <a:latin typeface="Cambria" pitchFamily="18" charset="0"/>
                <a:ea typeface="Cambria" pitchFamily="18" charset="0"/>
              </a:rPr>
              <a:t>Android</a:t>
            </a:r>
          </a:p>
        </p:txBody>
      </p:sp>
      <p:sp>
        <p:nvSpPr>
          <p:cNvPr id="13" name="Rounded Rectangle 12"/>
          <p:cNvSpPr/>
          <p:nvPr/>
        </p:nvSpPr>
        <p:spPr>
          <a:xfrm>
            <a:off x="5207619" y="2414832"/>
            <a:ext cx="2080527" cy="12192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640541" y="2370807"/>
            <a:ext cx="2209800" cy="1371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3">
            <a:extLst>
              <a:ext uri="{28A0092B-C50C-407E-A947-70E740481C1C}">
                <a14:useLocalDpi xmlns:a14="http://schemas.microsoft.com/office/drawing/2010/main" val="0"/>
              </a:ext>
            </a:extLst>
          </a:blip>
          <a:stretch>
            <a:fillRect/>
          </a:stretch>
        </p:blipFill>
        <p:spPr>
          <a:xfrm>
            <a:off x="6559191" y="862832"/>
            <a:ext cx="2280009" cy="4161565"/>
          </a:xfrm>
          <a:prstGeom prst="rect">
            <a:avLst/>
          </a:prstGeom>
        </p:spPr>
      </p:pic>
      <p:pic>
        <p:nvPicPr>
          <p:cNvPr id="23" name="Picture 22" descr="F:\Maninder\Development\Maninder\Induction_PPT\Mobile App Screenshots\Menu_1.jpeg"/>
          <p:cNvPicPr/>
          <p:nvPr/>
        </p:nvPicPr>
        <p:blipFill>
          <a:blip r:embed="rId4">
            <a:extLst>
              <a:ext uri="{28A0092B-C50C-407E-A947-70E740481C1C}">
                <a14:useLocalDpi xmlns:a14="http://schemas.microsoft.com/office/drawing/2010/main" val="0"/>
              </a:ext>
            </a:extLst>
          </a:blip>
          <a:srcRect/>
          <a:stretch>
            <a:fillRect/>
          </a:stretch>
        </p:blipFill>
        <p:spPr bwMode="auto">
          <a:xfrm>
            <a:off x="3727013" y="840694"/>
            <a:ext cx="2232169" cy="4183703"/>
          </a:xfrm>
          <a:prstGeom prst="rect">
            <a:avLst/>
          </a:prstGeom>
          <a:noFill/>
          <a:ln>
            <a:noFill/>
          </a:ln>
        </p:spPr>
      </p:pic>
      <p:pic>
        <p:nvPicPr>
          <p:cNvPr id="20" name="Picture 19" descr="F:\Maninder\Development\Maninder\Induction_PPT\Mobile App Screenshots\Dsahboard.jpeg"/>
          <p:cNvPicPr/>
          <p:nvPr/>
        </p:nvPicPr>
        <p:blipFill>
          <a:blip r:embed="rId5">
            <a:extLst>
              <a:ext uri="{28A0092B-C50C-407E-A947-70E740481C1C}">
                <a14:useLocalDpi xmlns:a14="http://schemas.microsoft.com/office/drawing/2010/main" val="0"/>
              </a:ext>
            </a:extLst>
          </a:blip>
          <a:srcRect/>
          <a:stretch>
            <a:fillRect/>
          </a:stretch>
        </p:blipFill>
        <p:spPr bwMode="auto">
          <a:xfrm>
            <a:off x="756934" y="804978"/>
            <a:ext cx="2138666" cy="4223623"/>
          </a:xfrm>
          <a:prstGeom prst="rect">
            <a:avLst/>
          </a:prstGeom>
          <a:noFill/>
          <a:ln>
            <a:noFill/>
          </a:ln>
        </p:spPr>
      </p:pic>
      <p:sp>
        <p:nvSpPr>
          <p:cNvPr id="7" name="Rectangle 6"/>
          <p:cNvSpPr>
            <a:spLocks noChangeArrowheads="1"/>
          </p:cNvSpPr>
          <p:nvPr/>
        </p:nvSpPr>
        <p:spPr bwMode="auto">
          <a:xfrm>
            <a:off x="2377828" y="-14288"/>
            <a:ext cx="39917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5" name="Rectangle 14"/>
          <p:cNvSpPr/>
          <p:nvPr/>
        </p:nvSpPr>
        <p:spPr>
          <a:xfrm>
            <a:off x="1143000" y="514350"/>
            <a:ext cx="1295400" cy="338554"/>
          </a:xfrm>
          <a:prstGeom prst="rect">
            <a:avLst/>
          </a:prstGeom>
        </p:spPr>
        <p:txBody>
          <a:bodyPr wrap="square">
            <a:spAutoFit/>
          </a:bodyPr>
          <a:lstStyle/>
          <a:p>
            <a:pPr algn="ctr"/>
            <a:r>
              <a:rPr lang="en-IN" sz="1600" dirty="0">
                <a:latin typeface="Cambria" pitchFamily="18" charset="0"/>
                <a:ea typeface="Cambria" pitchFamily="18" charset="0"/>
              </a:rPr>
              <a:t>Dashboard</a:t>
            </a:r>
            <a:endParaRPr lang="en-US" dirty="0">
              <a:latin typeface="Cambria" pitchFamily="18" charset="0"/>
              <a:ea typeface="Cambria" pitchFamily="18" charset="0"/>
            </a:endParaRPr>
          </a:p>
        </p:txBody>
      </p:sp>
      <p:sp>
        <p:nvSpPr>
          <p:cNvPr id="30" name="Left Brace 29"/>
          <p:cNvSpPr/>
          <p:nvPr/>
        </p:nvSpPr>
        <p:spPr>
          <a:xfrm>
            <a:off x="552662" y="1314218"/>
            <a:ext cx="231648" cy="6858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3429000" y="514350"/>
            <a:ext cx="2743200" cy="338554"/>
          </a:xfrm>
          <a:prstGeom prst="rect">
            <a:avLst/>
          </a:prstGeom>
        </p:spPr>
        <p:txBody>
          <a:bodyPr wrap="square">
            <a:spAutoFit/>
          </a:bodyPr>
          <a:lstStyle/>
          <a:p>
            <a:pPr algn="ctr"/>
            <a:r>
              <a:rPr lang="en-US" sz="1600" dirty="0">
                <a:latin typeface="Cambria" pitchFamily="18" charset="0"/>
              </a:rPr>
              <a:t>Side Panel</a:t>
            </a:r>
          </a:p>
        </p:txBody>
      </p:sp>
      <p:sp>
        <p:nvSpPr>
          <p:cNvPr id="29" name="TextBox 28"/>
          <p:cNvSpPr txBox="1"/>
          <p:nvPr/>
        </p:nvSpPr>
        <p:spPr>
          <a:xfrm>
            <a:off x="-80904" y="1150292"/>
            <a:ext cx="914400" cy="261610"/>
          </a:xfrm>
          <a:prstGeom prst="rect">
            <a:avLst/>
          </a:prstGeom>
          <a:noFill/>
        </p:spPr>
        <p:txBody>
          <a:bodyPr wrap="square" rtlCol="0">
            <a:spAutoFit/>
          </a:bodyPr>
          <a:lstStyle/>
          <a:p>
            <a:r>
              <a:rPr lang="en-US" sz="1100" dirty="0">
                <a:solidFill>
                  <a:srgbClr val="FF0000"/>
                </a:solidFill>
                <a:latin typeface="Cambria" pitchFamily="18" charset="0"/>
              </a:rPr>
              <a:t>Resources</a:t>
            </a:r>
          </a:p>
        </p:txBody>
      </p:sp>
      <p:sp>
        <p:nvSpPr>
          <p:cNvPr id="32" name="Rounded Rectangle 31"/>
          <p:cNvSpPr/>
          <p:nvPr/>
        </p:nvSpPr>
        <p:spPr>
          <a:xfrm>
            <a:off x="2533712" y="971550"/>
            <a:ext cx="3810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cxnSpLocks/>
            <a:endCxn id="32" idx="3"/>
          </p:cNvCxnSpPr>
          <p:nvPr/>
        </p:nvCxnSpPr>
        <p:spPr>
          <a:xfrm flipH="1" flipV="1">
            <a:off x="2914712" y="1123950"/>
            <a:ext cx="212292" cy="14058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59229" y="1294283"/>
            <a:ext cx="914400" cy="430887"/>
          </a:xfrm>
          <a:prstGeom prst="rect">
            <a:avLst/>
          </a:prstGeom>
          <a:noFill/>
        </p:spPr>
        <p:txBody>
          <a:bodyPr wrap="square" rtlCol="0">
            <a:spAutoFit/>
          </a:bodyPr>
          <a:lstStyle/>
          <a:p>
            <a:pPr algn="ctr"/>
            <a:r>
              <a:rPr lang="en-IN" sz="1100" dirty="0">
                <a:solidFill>
                  <a:srgbClr val="FF0000"/>
                </a:solidFill>
                <a:latin typeface="Cambria" pitchFamily="18" charset="0"/>
                <a:ea typeface="Cambria" pitchFamily="18" charset="0"/>
                <a:cs typeface="+mn-cs"/>
              </a:rPr>
              <a:t>My Messages</a:t>
            </a:r>
            <a:endParaRPr lang="en-US" sz="1100" dirty="0">
              <a:solidFill>
                <a:srgbClr val="FF0000"/>
              </a:solidFill>
              <a:latin typeface="Cambria" pitchFamily="18" charset="0"/>
              <a:ea typeface="Cambria" pitchFamily="18" charset="0"/>
              <a:cs typeface="+mn-cs"/>
            </a:endParaRPr>
          </a:p>
        </p:txBody>
      </p:sp>
      <p:sp>
        <p:nvSpPr>
          <p:cNvPr id="37" name="TextBox 36"/>
          <p:cNvSpPr txBox="1"/>
          <p:nvPr/>
        </p:nvSpPr>
        <p:spPr>
          <a:xfrm>
            <a:off x="6934200" y="514350"/>
            <a:ext cx="1524000" cy="338554"/>
          </a:xfrm>
          <a:prstGeom prst="rect">
            <a:avLst/>
          </a:prstGeom>
          <a:noFill/>
        </p:spPr>
        <p:txBody>
          <a:bodyPr wrap="square" rtlCol="0">
            <a:spAutoFit/>
          </a:bodyPr>
          <a:lstStyle/>
          <a:p>
            <a:pPr algn="ctr"/>
            <a:r>
              <a:rPr lang="en-US" sz="1600" dirty="0">
                <a:latin typeface="Cambria" pitchFamily="18" charset="0"/>
              </a:rPr>
              <a:t>Student Profile</a:t>
            </a:r>
          </a:p>
        </p:txBody>
      </p:sp>
      <p:sp>
        <p:nvSpPr>
          <p:cNvPr id="49" name="Rounded Rectangle 48"/>
          <p:cNvSpPr/>
          <p:nvPr/>
        </p:nvSpPr>
        <p:spPr>
          <a:xfrm>
            <a:off x="3801035" y="1948520"/>
            <a:ext cx="1279816" cy="33855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Brace 35"/>
          <p:cNvSpPr/>
          <p:nvPr/>
        </p:nvSpPr>
        <p:spPr>
          <a:xfrm>
            <a:off x="521859" y="2692881"/>
            <a:ext cx="228600" cy="12954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80904" y="2459572"/>
            <a:ext cx="914400" cy="261610"/>
          </a:xfrm>
          <a:prstGeom prst="rect">
            <a:avLst/>
          </a:prstGeom>
          <a:noFill/>
        </p:spPr>
        <p:txBody>
          <a:bodyPr wrap="square" rtlCol="0">
            <a:spAutoFit/>
          </a:bodyPr>
          <a:lstStyle/>
          <a:p>
            <a:r>
              <a:rPr lang="en-US" sz="1100" dirty="0">
                <a:solidFill>
                  <a:srgbClr val="FF0000"/>
                </a:solidFill>
                <a:latin typeface="Cambria" pitchFamily="18" charset="0"/>
              </a:rPr>
              <a:t>Quick Links</a:t>
            </a:r>
          </a:p>
        </p:txBody>
      </p:sp>
      <p:sp>
        <p:nvSpPr>
          <p:cNvPr id="40" name="Left Brace 39"/>
          <p:cNvSpPr/>
          <p:nvPr/>
        </p:nvSpPr>
        <p:spPr>
          <a:xfrm>
            <a:off x="3581400" y="2343150"/>
            <a:ext cx="228600" cy="24384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p:cNvSpPr txBox="1"/>
          <p:nvPr/>
        </p:nvSpPr>
        <p:spPr>
          <a:xfrm>
            <a:off x="7543800" y="2344184"/>
            <a:ext cx="1447800" cy="600164"/>
          </a:xfrm>
          <a:prstGeom prst="rect">
            <a:avLst/>
          </a:prstGeom>
          <a:solidFill>
            <a:schemeClr val="bg1"/>
          </a:solidFill>
          <a:ln>
            <a:solidFill>
              <a:srgbClr val="FF0000"/>
            </a:solidFill>
            <a:prstDash val="lgDash"/>
          </a:ln>
        </p:spPr>
        <p:txBody>
          <a:bodyPr wrap="square" rtlCol="0">
            <a:spAutoFit/>
          </a:bodyPr>
          <a:lstStyle/>
          <a:p>
            <a:r>
              <a:rPr lang="en-US" sz="1100" dirty="0">
                <a:solidFill>
                  <a:srgbClr val="FF0000"/>
                </a:solidFill>
                <a:latin typeface="Cambria" pitchFamily="18" charset="0"/>
              </a:rPr>
              <a:t>Profile section includes “Basic” and “Academic Details</a:t>
            </a:r>
            <a:r>
              <a:rPr lang="en-US" sz="1100" dirty="0">
                <a:solidFill>
                  <a:srgbClr val="FF0000"/>
                </a:solidFill>
              </a:rPr>
              <a:t>”</a:t>
            </a:r>
          </a:p>
        </p:txBody>
      </p:sp>
      <p:sp>
        <p:nvSpPr>
          <p:cNvPr id="10" name="Rounded Rectangle 31">
            <a:extLst>
              <a:ext uri="{FF2B5EF4-FFF2-40B4-BE49-F238E27FC236}">
                <a16:creationId xmlns:a16="http://schemas.microsoft.com/office/drawing/2014/main" id="{B0F24816-BDBD-3054-AEA9-E9B0838C22FB}"/>
              </a:ext>
            </a:extLst>
          </p:cNvPr>
          <p:cNvSpPr/>
          <p:nvPr/>
        </p:nvSpPr>
        <p:spPr>
          <a:xfrm>
            <a:off x="606575" y="4593510"/>
            <a:ext cx="2440599" cy="43088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377828" y="-14288"/>
            <a:ext cx="39917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5" name="Rectangle 14"/>
          <p:cNvSpPr/>
          <p:nvPr/>
        </p:nvSpPr>
        <p:spPr>
          <a:xfrm>
            <a:off x="726275" y="469951"/>
            <a:ext cx="5445925" cy="307777"/>
          </a:xfrm>
          <a:prstGeom prst="rect">
            <a:avLst/>
          </a:prstGeom>
        </p:spPr>
        <p:txBody>
          <a:bodyPr wrap="square">
            <a:spAutoFit/>
          </a:bodyPr>
          <a:lstStyle/>
          <a:p>
            <a:r>
              <a:rPr lang="en-IN" b="1" dirty="0">
                <a:latin typeface="Cambria" pitchFamily="18" charset="0"/>
                <a:ea typeface="Cambria" pitchFamily="18" charset="0"/>
              </a:rPr>
              <a:t>Side Panel; Provisions through Mobile App(LPU Touch) </a:t>
            </a:r>
            <a:endParaRPr lang="en-US" b="1" dirty="0">
              <a:latin typeface="Cambria" pitchFamily="18" charset="0"/>
              <a:ea typeface="Cambria" pitchFamily="18" charset="0"/>
            </a:endParaRPr>
          </a:p>
        </p:txBody>
      </p:sp>
      <p:sp>
        <p:nvSpPr>
          <p:cNvPr id="13" name="Left Brace 12">
            <a:extLst>
              <a:ext uri="{FF2B5EF4-FFF2-40B4-BE49-F238E27FC236}">
                <a16:creationId xmlns:a16="http://schemas.microsoft.com/office/drawing/2014/main" id="{313A3F87-1146-DDA9-D2B7-21876A2DA416}"/>
              </a:ext>
            </a:extLst>
          </p:cNvPr>
          <p:cNvSpPr/>
          <p:nvPr/>
        </p:nvSpPr>
        <p:spPr>
          <a:xfrm>
            <a:off x="222421" y="2343822"/>
            <a:ext cx="225014" cy="228532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0F8781FF-7679-1F67-7B73-A4C5064DD033}"/>
              </a:ext>
            </a:extLst>
          </p:cNvPr>
          <p:cNvSpPr/>
          <p:nvPr/>
        </p:nvSpPr>
        <p:spPr>
          <a:xfrm>
            <a:off x="3159752" y="2324100"/>
            <a:ext cx="269949" cy="2305050"/>
          </a:xfrm>
          <a:prstGeom prst="leftBrace">
            <a:avLst>
              <a:gd name="adj1" fmla="val 8333"/>
              <a:gd name="adj2" fmla="val 52244"/>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83FF8B98-2F3D-1A4D-1CF3-40BEBFBEB051}"/>
              </a:ext>
            </a:extLst>
          </p:cNvPr>
          <p:cNvSpPr/>
          <p:nvPr/>
        </p:nvSpPr>
        <p:spPr>
          <a:xfrm>
            <a:off x="6243587" y="3867150"/>
            <a:ext cx="201539" cy="1066800"/>
          </a:xfrm>
          <a:prstGeom prst="leftBrace">
            <a:avLst>
              <a:gd name="adj1" fmla="val 8333"/>
              <a:gd name="adj2" fmla="val 52244"/>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descr="F:\Maninder\Development\Maninder\Induction_PPT\Mobile App Screenshots\Menu_3.jpeg"/>
          <p:cNvPicPr/>
          <p:nvPr/>
        </p:nvPicPr>
        <p:blipFill>
          <a:blip r:embed="rId2">
            <a:extLst>
              <a:ext uri="{28A0092B-C50C-407E-A947-70E740481C1C}">
                <a14:useLocalDpi xmlns:a14="http://schemas.microsoft.com/office/drawing/2010/main" val="0"/>
              </a:ext>
            </a:extLst>
          </a:blip>
          <a:srcRect/>
          <a:stretch>
            <a:fillRect/>
          </a:stretch>
        </p:blipFill>
        <p:spPr bwMode="auto">
          <a:xfrm>
            <a:off x="447437" y="895350"/>
            <a:ext cx="2219564" cy="4232462"/>
          </a:xfrm>
          <a:prstGeom prst="rect">
            <a:avLst/>
          </a:prstGeom>
          <a:noFill/>
          <a:ln>
            <a:noFill/>
          </a:ln>
        </p:spPr>
      </p:pic>
      <p:pic>
        <p:nvPicPr>
          <p:cNvPr id="17" name="Picture 16" descr="F:\Maninder\Development\Maninder\Induction_PPT\Mobile App Screenshots\Menu_2.jpeg"/>
          <p:cNvPicPr/>
          <p:nvPr/>
        </p:nvPicPr>
        <p:blipFill>
          <a:blip r:embed="rId3">
            <a:extLst>
              <a:ext uri="{28A0092B-C50C-407E-A947-70E740481C1C}">
                <a14:useLocalDpi xmlns:a14="http://schemas.microsoft.com/office/drawing/2010/main" val="0"/>
              </a:ext>
            </a:extLst>
          </a:blip>
          <a:srcRect/>
          <a:stretch>
            <a:fillRect/>
          </a:stretch>
        </p:blipFill>
        <p:spPr bwMode="auto">
          <a:xfrm>
            <a:off x="3429702" y="895349"/>
            <a:ext cx="2252724" cy="4255903"/>
          </a:xfrm>
          <a:prstGeom prst="rect">
            <a:avLst/>
          </a:prstGeom>
          <a:noFill/>
          <a:ln>
            <a:noFill/>
          </a:ln>
        </p:spPr>
      </p:pic>
      <p:pic>
        <p:nvPicPr>
          <p:cNvPr id="18" name="Picture 17" descr="F:\Maninder\Development\Maninder\Induction_PPT\Mobile App Screenshots\Menu_1.jpeg"/>
          <p:cNvPicPr/>
          <p:nvPr/>
        </p:nvPicPr>
        <p:blipFill>
          <a:blip r:embed="rId4">
            <a:extLst>
              <a:ext uri="{28A0092B-C50C-407E-A947-70E740481C1C}">
                <a14:useLocalDpi xmlns:a14="http://schemas.microsoft.com/office/drawing/2010/main" val="0"/>
              </a:ext>
            </a:extLst>
          </a:blip>
          <a:srcRect/>
          <a:stretch>
            <a:fillRect/>
          </a:stretch>
        </p:blipFill>
        <p:spPr bwMode="auto">
          <a:xfrm>
            <a:off x="6445126" y="895348"/>
            <a:ext cx="2089274" cy="4232463"/>
          </a:xfrm>
          <a:prstGeom prst="rect">
            <a:avLst/>
          </a:prstGeom>
          <a:noFill/>
          <a:ln>
            <a:noFill/>
          </a:ln>
        </p:spPr>
      </p:pic>
    </p:spTree>
    <p:extLst>
      <p:ext uri="{BB962C8B-B14F-4D97-AF65-F5344CB8AC3E}">
        <p14:creationId xmlns:p14="http://schemas.microsoft.com/office/powerpoint/2010/main" val="236099607"/>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377828" y="-14288"/>
            <a:ext cx="39917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5" name="Rectangle 14"/>
          <p:cNvSpPr/>
          <p:nvPr/>
        </p:nvSpPr>
        <p:spPr>
          <a:xfrm>
            <a:off x="726275" y="469951"/>
            <a:ext cx="2550325" cy="307777"/>
          </a:xfrm>
          <a:prstGeom prst="rect">
            <a:avLst/>
          </a:prstGeom>
        </p:spPr>
        <p:txBody>
          <a:bodyPr wrap="square">
            <a:spAutoFit/>
          </a:bodyPr>
          <a:lstStyle/>
          <a:p>
            <a:r>
              <a:rPr lang="en-IN" b="1" dirty="0">
                <a:latin typeface="Cambria" pitchFamily="18" charset="0"/>
                <a:ea typeface="Cambria" pitchFamily="18" charset="0"/>
              </a:rPr>
              <a:t>My Resources</a:t>
            </a:r>
            <a:endParaRPr lang="en-US" b="1" dirty="0">
              <a:latin typeface="Cambria" pitchFamily="18" charset="0"/>
              <a:ea typeface="Cambria" pitchFamily="18" charset="0"/>
            </a:endParaRPr>
          </a:p>
        </p:txBody>
      </p:sp>
      <p:sp>
        <p:nvSpPr>
          <p:cNvPr id="19" name="Rectangle 18"/>
          <p:cNvSpPr/>
          <p:nvPr/>
        </p:nvSpPr>
        <p:spPr>
          <a:xfrm>
            <a:off x="5818363" y="777728"/>
            <a:ext cx="1102525" cy="307777"/>
          </a:xfrm>
          <a:prstGeom prst="rect">
            <a:avLst/>
          </a:prstGeom>
        </p:spPr>
        <p:txBody>
          <a:bodyPr wrap="square">
            <a:spAutoFit/>
          </a:bodyPr>
          <a:lstStyle/>
          <a:p>
            <a:r>
              <a:rPr lang="en-IN" b="1" dirty="0">
                <a:latin typeface="Cambria" pitchFamily="18" charset="0"/>
                <a:ea typeface="Cambria" pitchFamily="18" charset="0"/>
              </a:rPr>
              <a:t>E-Books</a:t>
            </a:r>
            <a:endParaRPr lang="en-US" b="1" dirty="0">
              <a:latin typeface="Cambria" pitchFamily="18" charset="0"/>
              <a:ea typeface="Cambria" pitchFamily="18" charset="0"/>
            </a:endParaRPr>
          </a:p>
        </p:txBody>
      </p:sp>
      <p:sp>
        <p:nvSpPr>
          <p:cNvPr id="21" name="Rectangle 20"/>
          <p:cNvSpPr/>
          <p:nvPr/>
        </p:nvSpPr>
        <p:spPr>
          <a:xfrm>
            <a:off x="1714500" y="760449"/>
            <a:ext cx="1676400" cy="307777"/>
          </a:xfrm>
          <a:prstGeom prst="rect">
            <a:avLst/>
          </a:prstGeom>
        </p:spPr>
        <p:txBody>
          <a:bodyPr wrap="square">
            <a:spAutoFit/>
          </a:bodyPr>
          <a:lstStyle/>
          <a:p>
            <a:r>
              <a:rPr lang="en-IN" b="1" dirty="0">
                <a:latin typeface="Cambria" pitchFamily="18" charset="0"/>
                <a:ea typeface="Cambria" pitchFamily="18" charset="0"/>
              </a:rPr>
              <a:t>Programme Guide</a:t>
            </a:r>
            <a:endParaRPr lang="en-US" b="1" dirty="0">
              <a:latin typeface="Cambria" pitchFamily="18" charset="0"/>
              <a:ea typeface="Cambria" pitchFamily="18" charset="0"/>
            </a:endParaRPr>
          </a:p>
        </p:txBody>
      </p:sp>
      <p:pic>
        <p:nvPicPr>
          <p:cNvPr id="9" name="Picture 8" descr="F:\Maninder\Development\Maninder\Induction_PPT\Mobile App Screenshots\Programme_Guide_1.jpeg"/>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24237"/>
            <a:ext cx="2209800" cy="4019264"/>
          </a:xfrm>
          <a:prstGeom prst="rect">
            <a:avLst/>
          </a:prstGeom>
          <a:noFill/>
          <a:ln w="3175">
            <a:solidFill>
              <a:schemeClr val="tx1"/>
            </a:solidFill>
          </a:ln>
        </p:spPr>
      </p:pic>
      <p:pic>
        <p:nvPicPr>
          <p:cNvPr id="8" name="Picture 7" descr="C:\Users\Maninder\Desktop\WhatsApp Image 2024-04-05 at 1.58.37 PM.jpeg"/>
          <p:cNvPicPr/>
          <p:nvPr/>
        </p:nvPicPr>
        <p:blipFill rotWithShape="1">
          <a:blip r:embed="rId3">
            <a:extLst>
              <a:ext uri="{28A0092B-C50C-407E-A947-70E740481C1C}">
                <a14:useLocalDpi xmlns:a14="http://schemas.microsoft.com/office/drawing/2010/main" val="0"/>
              </a:ext>
            </a:extLst>
          </a:blip>
          <a:srcRect b="26072"/>
          <a:stretch/>
        </p:blipFill>
        <p:spPr bwMode="auto">
          <a:xfrm>
            <a:off x="5117405" y="1124237"/>
            <a:ext cx="2273995" cy="4029215"/>
          </a:xfrm>
          <a:prstGeom prst="rect">
            <a:avLst/>
          </a:prstGeom>
          <a:noFill/>
          <a:ln w="6350">
            <a:solidFill>
              <a:schemeClr val="tx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24573937"/>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F:\Maninder\Development\Maninder\Induction_PPT\Mobile App Screenshots\Announcement_Search.jpeg"/>
          <p:cNvPicPr/>
          <p:nvPr/>
        </p:nvPicPr>
        <p:blipFill rotWithShape="1">
          <a:blip r:embed="rId2">
            <a:extLst>
              <a:ext uri="{28A0092B-C50C-407E-A947-70E740481C1C}">
                <a14:useLocalDpi xmlns:a14="http://schemas.microsoft.com/office/drawing/2010/main" val="0"/>
              </a:ext>
            </a:extLst>
          </a:blip>
          <a:srcRect b="22307"/>
          <a:stretch/>
        </p:blipFill>
        <p:spPr bwMode="auto">
          <a:xfrm>
            <a:off x="5562600" y="1002506"/>
            <a:ext cx="2667000" cy="4163006"/>
          </a:xfrm>
          <a:prstGeom prst="rect">
            <a:avLst/>
          </a:prstGeom>
          <a:noFill/>
          <a:ln>
            <a:noFill/>
          </a:ln>
          <a:extLst>
            <a:ext uri="{53640926-AAD7-44D8-BBD7-CCE9431645EC}">
              <a14:shadowObscured xmlns:a14="http://schemas.microsoft.com/office/drawing/2010/main"/>
            </a:ext>
          </a:extLst>
        </p:spPr>
      </p:pic>
      <p:pic>
        <p:nvPicPr>
          <p:cNvPr id="13" name="Picture 12" descr="F:\Maninder\Development\Maninder\Induction_PPT\Mobile App Screenshots\Announcements_2.jpeg"/>
          <p:cNvPicPr/>
          <p:nvPr/>
        </p:nvPicPr>
        <p:blipFill rotWithShape="1">
          <a:blip r:embed="rId3">
            <a:extLst>
              <a:ext uri="{28A0092B-C50C-407E-A947-70E740481C1C}">
                <a14:useLocalDpi xmlns:a14="http://schemas.microsoft.com/office/drawing/2010/main" val="0"/>
              </a:ext>
            </a:extLst>
          </a:blip>
          <a:srcRect b="23893"/>
          <a:stretch/>
        </p:blipFill>
        <p:spPr bwMode="auto">
          <a:xfrm>
            <a:off x="583883" y="1002506"/>
            <a:ext cx="2633345" cy="4129088"/>
          </a:xfrm>
          <a:prstGeom prst="rect">
            <a:avLst/>
          </a:prstGeom>
          <a:noFill/>
          <a:ln w="3175">
            <a:noFill/>
          </a:ln>
          <a:extLst>
            <a:ext uri="{53640926-AAD7-44D8-BBD7-CCE9431645EC}">
              <a14:shadowObscured xmlns:a14="http://schemas.microsoft.com/office/drawing/2010/main"/>
            </a:ext>
          </a:extLst>
        </p:spPr>
      </p:pic>
      <p:sp>
        <p:nvSpPr>
          <p:cNvPr id="7" name="Rectangle 6"/>
          <p:cNvSpPr>
            <a:spLocks noChangeArrowheads="1"/>
          </p:cNvSpPr>
          <p:nvPr/>
        </p:nvSpPr>
        <p:spPr bwMode="auto">
          <a:xfrm>
            <a:off x="2377829" y="-14288"/>
            <a:ext cx="3991797"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5" name="Rectangle 14"/>
          <p:cNvSpPr/>
          <p:nvPr/>
        </p:nvSpPr>
        <p:spPr>
          <a:xfrm>
            <a:off x="726275" y="469951"/>
            <a:ext cx="2778925" cy="307777"/>
          </a:xfrm>
          <a:prstGeom prst="rect">
            <a:avLst/>
          </a:prstGeom>
        </p:spPr>
        <p:txBody>
          <a:bodyPr wrap="square">
            <a:spAutoFit/>
          </a:bodyPr>
          <a:lstStyle/>
          <a:p>
            <a:r>
              <a:rPr lang="en-US" b="1" dirty="0">
                <a:latin typeface="Cambria" pitchFamily="18" charset="0"/>
                <a:ea typeface="Cambria" pitchFamily="18" charset="0"/>
              </a:rPr>
              <a:t>Announcements</a:t>
            </a:r>
          </a:p>
        </p:txBody>
      </p:sp>
      <p:sp>
        <p:nvSpPr>
          <p:cNvPr id="21" name="Rounded Rectangle 20"/>
          <p:cNvSpPr/>
          <p:nvPr/>
        </p:nvSpPr>
        <p:spPr>
          <a:xfrm>
            <a:off x="682834" y="1581821"/>
            <a:ext cx="2441366" cy="30412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038600" y="1581150"/>
            <a:ext cx="1447800" cy="1384995"/>
          </a:xfrm>
          <a:prstGeom prst="rect">
            <a:avLst/>
          </a:prstGeom>
          <a:noFill/>
        </p:spPr>
        <p:txBody>
          <a:bodyPr wrap="square" rtlCol="0">
            <a:spAutoFit/>
          </a:bodyPr>
          <a:lstStyle/>
          <a:p>
            <a:pPr>
              <a:buFont typeface="Arial" pitchFamily="34" charset="0"/>
              <a:buChar char="•"/>
            </a:pPr>
            <a:r>
              <a:rPr lang="en-US" dirty="0"/>
              <a:t> </a:t>
            </a:r>
            <a:r>
              <a:rPr lang="en-US" dirty="0">
                <a:solidFill>
                  <a:srgbClr val="FF0000"/>
                </a:solidFill>
                <a:latin typeface="Cambria" pitchFamily="18" charset="0"/>
              </a:rPr>
              <a:t>Allows to search Announcement by “Date” as well as “Subject – Wise”.</a:t>
            </a:r>
          </a:p>
        </p:txBody>
      </p:sp>
      <p:cxnSp>
        <p:nvCxnSpPr>
          <p:cNvPr id="24" name="Straight Arrow Connector 23"/>
          <p:cNvCxnSpPr/>
          <p:nvPr/>
        </p:nvCxnSpPr>
        <p:spPr>
          <a:xfrm flipH="1" flipV="1">
            <a:off x="3217228" y="1733550"/>
            <a:ext cx="897572"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029200" y="2724150"/>
            <a:ext cx="9525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5981700" y="3084008"/>
            <a:ext cx="1485900" cy="131654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344164" y="-14288"/>
            <a:ext cx="40591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 </a:t>
            </a:r>
          </a:p>
        </p:txBody>
      </p:sp>
      <p:pic>
        <p:nvPicPr>
          <p:cNvPr id="3" name="Picture 2" descr="F:\Maninder\Development\Maninder\Induction_PPT\Mobile App Screenshots\RMS_Requests.jpeg"/>
          <p:cNvPicPr/>
          <p:nvPr/>
        </p:nvPicPr>
        <p:blipFill rotWithShape="1">
          <a:blip r:embed="rId2">
            <a:extLst>
              <a:ext uri="{28A0092B-C50C-407E-A947-70E740481C1C}">
                <a14:useLocalDpi xmlns:a14="http://schemas.microsoft.com/office/drawing/2010/main" val="0"/>
              </a:ext>
            </a:extLst>
          </a:blip>
          <a:srcRect b="22599"/>
          <a:stretch/>
        </p:blipFill>
        <p:spPr bwMode="auto">
          <a:xfrm>
            <a:off x="3110157" y="661574"/>
            <a:ext cx="2527137" cy="4475886"/>
          </a:xfrm>
          <a:prstGeom prst="rect">
            <a:avLst/>
          </a:prstGeom>
          <a:noFill/>
          <a:ln>
            <a:noFill/>
          </a:ln>
          <a:extLst>
            <a:ext uri="{53640926-AAD7-44D8-BBD7-CCE9431645EC}">
              <a14:shadowObscured xmlns:a14="http://schemas.microsoft.com/office/drawing/2010/main"/>
            </a:ext>
          </a:extLst>
        </p:spPr>
      </p:pic>
      <p:sp>
        <p:nvSpPr>
          <p:cNvPr id="4" name="Rounded Rectangle 3"/>
          <p:cNvSpPr/>
          <p:nvPr/>
        </p:nvSpPr>
        <p:spPr>
          <a:xfrm>
            <a:off x="3002125" y="1276350"/>
            <a:ext cx="27432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400" y="1504712"/>
            <a:ext cx="1676400" cy="1600438"/>
          </a:xfrm>
          <a:prstGeom prst="rect">
            <a:avLst/>
          </a:prstGeom>
          <a:noFill/>
          <a:ln>
            <a:solidFill>
              <a:srgbClr val="FF0000"/>
            </a:solidFill>
            <a:prstDash val="lgDash"/>
          </a:ln>
        </p:spPr>
        <p:txBody>
          <a:bodyPr wrap="square" rtlCol="0">
            <a:spAutoFit/>
          </a:bodyPr>
          <a:lstStyle/>
          <a:p>
            <a:pPr>
              <a:buFont typeface="Arial" pitchFamily="34" charset="0"/>
              <a:buChar char="•"/>
            </a:pPr>
            <a:r>
              <a:rPr lang="en-US" dirty="0"/>
              <a:t> </a:t>
            </a:r>
            <a:r>
              <a:rPr lang="en-US" dirty="0">
                <a:solidFill>
                  <a:srgbClr val="FF0000"/>
                </a:solidFill>
                <a:latin typeface="Cambria" pitchFamily="18" charset="0"/>
              </a:rPr>
              <a:t>This reflects All the RMS Requests.</a:t>
            </a:r>
          </a:p>
          <a:p>
            <a:endParaRPr lang="en-US" dirty="0">
              <a:solidFill>
                <a:srgbClr val="FF0000"/>
              </a:solidFill>
              <a:latin typeface="Cambria" pitchFamily="18" charset="0"/>
            </a:endParaRPr>
          </a:p>
          <a:p>
            <a:pPr>
              <a:buFont typeface="Arial" pitchFamily="34" charset="0"/>
              <a:buChar char="•"/>
            </a:pPr>
            <a:r>
              <a:rPr lang="en-US" dirty="0">
                <a:solidFill>
                  <a:srgbClr val="FF0000"/>
                </a:solidFill>
                <a:latin typeface="Cambria" pitchFamily="18" charset="0"/>
              </a:rPr>
              <a:t> Different tabs are available to view “Closed” and “Open” requests.</a:t>
            </a:r>
          </a:p>
        </p:txBody>
      </p:sp>
      <p:cxnSp>
        <p:nvCxnSpPr>
          <p:cNvPr id="6" name="Straight Arrow Connector 5"/>
          <p:cNvCxnSpPr/>
          <p:nvPr/>
        </p:nvCxnSpPr>
        <p:spPr>
          <a:xfrm flipV="1">
            <a:off x="2254044" y="1502389"/>
            <a:ext cx="703836" cy="8433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7700" y="819150"/>
            <a:ext cx="1447800" cy="307777"/>
          </a:xfrm>
          <a:prstGeom prst="rect">
            <a:avLst/>
          </a:prstGeom>
          <a:noFill/>
        </p:spPr>
        <p:txBody>
          <a:bodyPr wrap="square" rtlCol="0">
            <a:spAutoFit/>
          </a:bodyPr>
          <a:lstStyle/>
          <a:p>
            <a:r>
              <a:rPr lang="en-US" b="1" dirty="0">
                <a:latin typeface="Cambria" pitchFamily="18" charset="0"/>
                <a:ea typeface="Cambria" pitchFamily="18" charset="0"/>
              </a:rPr>
              <a:t>RMS Requests</a:t>
            </a:r>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l="347" t="10293" r="1388" b="10239"/>
          <a:stretch/>
        </p:blipFill>
        <p:spPr bwMode="auto">
          <a:xfrm>
            <a:off x="0" y="1111538"/>
            <a:ext cx="9144000" cy="4031961"/>
          </a:xfrm>
          <a:prstGeom prst="rect">
            <a:avLst/>
          </a:prstGeom>
          <a:ln>
            <a:noFill/>
          </a:ln>
          <a:extLst>
            <a:ext uri="{53640926-AAD7-44D8-BBD7-CCE9431645EC}">
              <a14:shadowObscured xmlns:a14="http://schemas.microsoft.com/office/drawing/2010/main"/>
            </a:ext>
          </a:extLst>
        </p:spPr>
      </p:pic>
      <p:sp>
        <p:nvSpPr>
          <p:cNvPr id="58369" name="Rectangle 1"/>
          <p:cNvSpPr>
            <a:spLocks noChangeArrowheads="1"/>
          </p:cNvSpPr>
          <p:nvPr/>
        </p:nvSpPr>
        <p:spPr bwMode="auto">
          <a:xfrm>
            <a:off x="457200" y="526764"/>
            <a:ext cx="8077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a:latin typeface="Cambria" pitchFamily="18" charset="0"/>
                <a:ea typeface="Cambria" pitchFamily="18" charset="0"/>
              </a:rPr>
              <a:t>Dashboard (After Login) </a:t>
            </a:r>
          </a:p>
          <a:p>
            <a:pPr marL="0" marR="0" lvl="0" indent="0" algn="l" defTabSz="914400" rtl="0" eaLnBrk="0" fontAlgn="base" latinLnBrk="0" hangingPunct="0">
              <a:lnSpc>
                <a:spcPct val="100000"/>
              </a:lnSpc>
              <a:spcBef>
                <a:spcPct val="0"/>
              </a:spcBef>
              <a:spcAft>
                <a:spcPct val="0"/>
              </a:spcAft>
              <a:buClrTx/>
              <a:buSzTx/>
              <a:buFontTx/>
              <a:buNone/>
              <a:tabLst/>
            </a:pPr>
            <a:r>
              <a:rPr lang="en-US" sz="1600" b="1" dirty="0">
                <a:latin typeface="Cambria" pitchFamily="18" charset="0"/>
                <a:ea typeface="Cambria" pitchFamily="18" charset="0"/>
              </a:rPr>
              <a:t>Path: </a:t>
            </a:r>
            <a:r>
              <a:rPr lang="en-US" sz="1600" dirty="0">
                <a:latin typeface="Cambria" pitchFamily="18" charset="0"/>
                <a:ea typeface="Cambria" pitchFamily="18" charset="0"/>
              </a:rPr>
              <a:t>LPU e-Connect Login --- &gt; Dashboard</a:t>
            </a:r>
          </a:p>
        </p:txBody>
      </p:sp>
      <p:sp>
        <p:nvSpPr>
          <p:cNvPr id="7" name="Rectangle 6"/>
          <p:cNvSpPr>
            <a:spLocks noChangeArrowheads="1"/>
          </p:cNvSpPr>
          <p:nvPr/>
        </p:nvSpPr>
        <p:spPr bwMode="auto">
          <a:xfrm>
            <a:off x="2300068" y="-14288"/>
            <a:ext cx="4147289"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Dashboard with quick Links</a:t>
            </a:r>
          </a:p>
        </p:txBody>
      </p:sp>
      <p:sp>
        <p:nvSpPr>
          <p:cNvPr id="20" name="Rounded Rectangle 19"/>
          <p:cNvSpPr/>
          <p:nvPr/>
        </p:nvSpPr>
        <p:spPr>
          <a:xfrm>
            <a:off x="1046747" y="2261680"/>
            <a:ext cx="5105400" cy="25198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6199" y="1123950"/>
            <a:ext cx="9044490" cy="4019548"/>
            <a:chOff x="-76199" y="1123950"/>
            <a:chExt cx="9044490" cy="4019548"/>
          </a:xfrm>
        </p:grpSpPr>
        <p:sp>
          <p:nvSpPr>
            <p:cNvPr id="17" name="Rounded Rectangle 16"/>
            <p:cNvSpPr/>
            <p:nvPr/>
          </p:nvSpPr>
          <p:spPr>
            <a:xfrm>
              <a:off x="0" y="1123950"/>
              <a:ext cx="3048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667000" y="1428750"/>
              <a:ext cx="4572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5400000">
              <a:off x="-1285874" y="3171824"/>
              <a:ext cx="3181349"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315200" y="1352550"/>
              <a:ext cx="1653091"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573937"/>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377827" y="-14288"/>
            <a:ext cx="39917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6" name="TextBox 15"/>
          <p:cNvSpPr txBox="1"/>
          <p:nvPr/>
        </p:nvSpPr>
        <p:spPr>
          <a:xfrm>
            <a:off x="990600" y="590550"/>
            <a:ext cx="1035861" cy="338554"/>
          </a:xfrm>
          <a:prstGeom prst="rect">
            <a:avLst/>
          </a:prstGeom>
          <a:noFill/>
        </p:spPr>
        <p:txBody>
          <a:bodyPr wrap="none" rtlCol="0">
            <a:spAutoFit/>
          </a:bodyPr>
          <a:lstStyle/>
          <a:p>
            <a:r>
              <a:rPr lang="en-US" sz="1600" b="1" dirty="0">
                <a:latin typeface="Cambria" pitchFamily="18" charset="0"/>
              </a:rPr>
              <a:t>Courses: </a:t>
            </a:r>
          </a:p>
        </p:txBody>
      </p:sp>
      <p:pic>
        <p:nvPicPr>
          <p:cNvPr id="17" name="Picture 16" descr="WhatsApp Image 2022-09-08 at 4.13.50 PM (1).jpeg"/>
          <p:cNvPicPr>
            <a:picLocks noChangeAspect="1"/>
          </p:cNvPicPr>
          <p:nvPr/>
        </p:nvPicPr>
        <p:blipFill rotWithShape="1">
          <a:blip r:embed="rId2"/>
          <a:srcRect t="4074" b="12191"/>
          <a:stretch/>
        </p:blipFill>
        <p:spPr>
          <a:xfrm>
            <a:off x="6781800" y="1047750"/>
            <a:ext cx="2057400" cy="3810000"/>
          </a:xfrm>
          <a:prstGeom prst="rect">
            <a:avLst/>
          </a:prstGeom>
        </p:spPr>
      </p:pic>
      <p:pic>
        <p:nvPicPr>
          <p:cNvPr id="18" name="Picture 17" descr="WhatsApp Image 2022-09-08 at 4.13.50 PM (2).jpeg"/>
          <p:cNvPicPr>
            <a:picLocks noChangeAspect="1"/>
          </p:cNvPicPr>
          <p:nvPr/>
        </p:nvPicPr>
        <p:blipFill rotWithShape="1">
          <a:blip r:embed="rId3"/>
          <a:srcRect t="4074" b="12194"/>
          <a:stretch/>
        </p:blipFill>
        <p:spPr>
          <a:xfrm>
            <a:off x="609600" y="1049024"/>
            <a:ext cx="2057398" cy="3808726"/>
          </a:xfrm>
          <a:prstGeom prst="rect">
            <a:avLst/>
          </a:prstGeom>
        </p:spPr>
      </p:pic>
      <p:pic>
        <p:nvPicPr>
          <p:cNvPr id="19" name="Picture 18" descr="WhatsApp Image 2022-09-08 at 4.13.50 PM.jpeg"/>
          <p:cNvPicPr>
            <a:picLocks noChangeAspect="1"/>
          </p:cNvPicPr>
          <p:nvPr/>
        </p:nvPicPr>
        <p:blipFill rotWithShape="1">
          <a:blip r:embed="rId4"/>
          <a:srcRect t="4074" b="11860"/>
          <a:stretch/>
        </p:blipFill>
        <p:spPr>
          <a:xfrm>
            <a:off x="3581400" y="1047750"/>
            <a:ext cx="2286000" cy="3810000"/>
          </a:xfrm>
          <a:prstGeom prst="rect">
            <a:avLst/>
          </a:prstGeom>
        </p:spPr>
      </p:pic>
      <p:sp>
        <p:nvSpPr>
          <p:cNvPr id="20" name="Rounded Rectangle 19"/>
          <p:cNvSpPr/>
          <p:nvPr/>
        </p:nvSpPr>
        <p:spPr>
          <a:xfrm>
            <a:off x="533400" y="1276350"/>
            <a:ext cx="8382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267200" y="1276350"/>
            <a:ext cx="8382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077200" y="1276350"/>
            <a:ext cx="8382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514600" y="514350"/>
            <a:ext cx="3962400" cy="523220"/>
          </a:xfrm>
          <a:prstGeom prst="rect">
            <a:avLst/>
          </a:prstGeom>
          <a:noFill/>
          <a:ln>
            <a:solidFill>
              <a:srgbClr val="FF0000"/>
            </a:solidFill>
            <a:prstDash val="lgDash"/>
          </a:ln>
        </p:spPr>
        <p:txBody>
          <a:bodyPr wrap="square" rtlCol="0">
            <a:spAutoFit/>
          </a:bodyPr>
          <a:lstStyle/>
          <a:p>
            <a:r>
              <a:rPr lang="en-US" dirty="0">
                <a:solidFill>
                  <a:srgbClr val="FF0000"/>
                </a:solidFill>
                <a:latin typeface="Cambria" pitchFamily="18" charset="0"/>
              </a:rPr>
              <a:t>This section includes “Current Courses”, “Old Courses and “To be Registered Courses”.</a:t>
            </a:r>
          </a:p>
        </p:txBody>
      </p:sp>
    </p:spTree>
    <p:extLst>
      <p:ext uri="{BB962C8B-B14F-4D97-AF65-F5344CB8AC3E}">
        <p14:creationId xmlns:p14="http://schemas.microsoft.com/office/powerpoint/2010/main" val="1124573937"/>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Maninder\Development\Maninder\Induction_PPT\Mobile App Screenshots\View Marks.jpeg"/>
          <p:cNvPicPr/>
          <p:nvPr/>
        </p:nvPicPr>
        <p:blipFill>
          <a:blip r:embed="rId2">
            <a:extLst>
              <a:ext uri="{28A0092B-C50C-407E-A947-70E740481C1C}">
                <a14:useLocalDpi xmlns:a14="http://schemas.microsoft.com/office/drawing/2010/main" val="0"/>
              </a:ext>
            </a:extLst>
          </a:blip>
          <a:srcRect/>
          <a:stretch>
            <a:fillRect/>
          </a:stretch>
        </p:blipFill>
        <p:spPr bwMode="auto">
          <a:xfrm>
            <a:off x="552411" y="881377"/>
            <a:ext cx="2610340" cy="4233780"/>
          </a:xfrm>
          <a:prstGeom prst="rect">
            <a:avLst/>
          </a:prstGeom>
          <a:noFill/>
          <a:ln>
            <a:noFill/>
          </a:ln>
        </p:spPr>
      </p:pic>
      <p:sp>
        <p:nvSpPr>
          <p:cNvPr id="7" name="Rectangle 6"/>
          <p:cNvSpPr>
            <a:spLocks noChangeArrowheads="1"/>
          </p:cNvSpPr>
          <p:nvPr/>
        </p:nvSpPr>
        <p:spPr bwMode="auto">
          <a:xfrm>
            <a:off x="2377827" y="-14288"/>
            <a:ext cx="39917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4" name="TextBox 13"/>
          <p:cNvSpPr txBox="1"/>
          <p:nvPr/>
        </p:nvSpPr>
        <p:spPr>
          <a:xfrm>
            <a:off x="533400" y="514350"/>
            <a:ext cx="2286000" cy="338554"/>
          </a:xfrm>
          <a:prstGeom prst="rect">
            <a:avLst/>
          </a:prstGeom>
          <a:noFill/>
        </p:spPr>
        <p:txBody>
          <a:bodyPr wrap="square" rtlCol="0">
            <a:spAutoFit/>
          </a:bodyPr>
          <a:lstStyle/>
          <a:p>
            <a:r>
              <a:rPr lang="en-US" sz="1600" b="1" dirty="0">
                <a:latin typeface="Cambria" pitchFamily="18" charset="0"/>
              </a:rPr>
              <a:t>                      Result</a:t>
            </a:r>
          </a:p>
        </p:txBody>
      </p:sp>
      <p:sp>
        <p:nvSpPr>
          <p:cNvPr id="22" name="Rounded Rectangle 21"/>
          <p:cNvSpPr/>
          <p:nvPr/>
        </p:nvSpPr>
        <p:spPr>
          <a:xfrm>
            <a:off x="533400" y="1276350"/>
            <a:ext cx="25908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581400" y="2266950"/>
            <a:ext cx="1447800" cy="954107"/>
          </a:xfrm>
          <a:prstGeom prst="rect">
            <a:avLst/>
          </a:prstGeom>
          <a:noFill/>
          <a:ln>
            <a:solidFill>
              <a:srgbClr val="FF0000"/>
            </a:solidFill>
            <a:prstDash val="dashDot"/>
          </a:ln>
        </p:spPr>
        <p:txBody>
          <a:bodyPr wrap="square" rtlCol="0">
            <a:spAutoFit/>
          </a:bodyPr>
          <a:lstStyle/>
          <a:p>
            <a:pPr>
              <a:buFont typeface="Arial" pitchFamily="34" charset="0"/>
              <a:buChar char="•"/>
            </a:pPr>
            <a:r>
              <a:rPr lang="en-US" dirty="0">
                <a:solidFill>
                  <a:srgbClr val="FF0000"/>
                </a:solidFill>
                <a:latin typeface="Cambria" pitchFamily="18" charset="0"/>
              </a:rPr>
              <a:t> Select a Term ID to view the result of particular Term</a:t>
            </a:r>
          </a:p>
        </p:txBody>
      </p:sp>
      <p:cxnSp>
        <p:nvCxnSpPr>
          <p:cNvPr id="25" name="Straight Arrow Connector 24"/>
          <p:cNvCxnSpPr/>
          <p:nvPr/>
        </p:nvCxnSpPr>
        <p:spPr>
          <a:xfrm rot="10800000">
            <a:off x="3124200" y="1566680"/>
            <a:ext cx="7620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3"/>
          </p:cNvCxnSpPr>
          <p:nvPr/>
        </p:nvCxnSpPr>
        <p:spPr>
          <a:xfrm flipV="1">
            <a:off x="5029200" y="2571750"/>
            <a:ext cx="762000" cy="1722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91200" y="514350"/>
            <a:ext cx="2286000" cy="338554"/>
          </a:xfrm>
          <a:prstGeom prst="rect">
            <a:avLst/>
          </a:prstGeom>
          <a:noFill/>
        </p:spPr>
        <p:txBody>
          <a:bodyPr wrap="square" rtlCol="0">
            <a:spAutoFit/>
          </a:bodyPr>
          <a:lstStyle/>
          <a:p>
            <a:pPr algn="ctr"/>
            <a:r>
              <a:rPr lang="en-US" sz="1600" b="1" dirty="0">
                <a:latin typeface="Cambria" pitchFamily="18" charset="0"/>
              </a:rPr>
              <a:t>View Marks</a:t>
            </a:r>
          </a:p>
        </p:txBody>
      </p:sp>
      <p:pic>
        <p:nvPicPr>
          <p:cNvPr id="12" name="Picture 11" descr="F:\Maninder\Development\Maninder\Induction_PPT\Mobile App Screenshots\View Marks_1.jpeg"/>
          <p:cNvPicPr/>
          <p:nvPr/>
        </p:nvPicPr>
        <p:blipFill rotWithShape="1">
          <a:blip r:embed="rId3">
            <a:extLst>
              <a:ext uri="{28A0092B-C50C-407E-A947-70E740481C1C}">
                <a14:useLocalDpi xmlns:a14="http://schemas.microsoft.com/office/drawing/2010/main" val="0"/>
              </a:ext>
            </a:extLst>
          </a:blip>
          <a:srcRect b="28663"/>
          <a:stretch/>
        </p:blipFill>
        <p:spPr bwMode="auto">
          <a:xfrm>
            <a:off x="5811643" y="930564"/>
            <a:ext cx="2570357" cy="42129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9327039"/>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F:\Maninder\Development\Maninder\Induction_PPT\Mobile App Screenshots\Fee Balance_1.jpeg"/>
          <p:cNvPicPr/>
          <p:nvPr/>
        </p:nvPicPr>
        <p:blipFill>
          <a:blip r:embed="rId2">
            <a:extLst>
              <a:ext uri="{28A0092B-C50C-407E-A947-70E740481C1C}">
                <a14:useLocalDpi xmlns:a14="http://schemas.microsoft.com/office/drawing/2010/main" val="0"/>
              </a:ext>
            </a:extLst>
          </a:blip>
          <a:srcRect/>
          <a:stretch>
            <a:fillRect/>
          </a:stretch>
        </p:blipFill>
        <p:spPr bwMode="auto">
          <a:xfrm>
            <a:off x="379595" y="867192"/>
            <a:ext cx="2459454" cy="4276308"/>
          </a:xfrm>
          <a:prstGeom prst="rect">
            <a:avLst/>
          </a:prstGeom>
          <a:noFill/>
          <a:ln>
            <a:noFill/>
          </a:ln>
        </p:spPr>
      </p:pic>
      <p:sp>
        <p:nvSpPr>
          <p:cNvPr id="7" name="Rectangle 6"/>
          <p:cNvSpPr>
            <a:spLocks noChangeArrowheads="1"/>
          </p:cNvSpPr>
          <p:nvPr/>
        </p:nvSpPr>
        <p:spPr bwMode="auto">
          <a:xfrm>
            <a:off x="2388126" y="0"/>
            <a:ext cx="4059125"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4" name="TextBox 13"/>
          <p:cNvSpPr txBox="1"/>
          <p:nvPr/>
        </p:nvSpPr>
        <p:spPr>
          <a:xfrm>
            <a:off x="681135" y="448866"/>
            <a:ext cx="2286000" cy="338554"/>
          </a:xfrm>
          <a:prstGeom prst="rect">
            <a:avLst/>
          </a:prstGeom>
          <a:noFill/>
        </p:spPr>
        <p:txBody>
          <a:bodyPr wrap="square" rtlCol="0">
            <a:spAutoFit/>
          </a:bodyPr>
          <a:lstStyle/>
          <a:p>
            <a:r>
              <a:rPr lang="en-US" sz="1600" b="1" dirty="0">
                <a:latin typeface="Cambria" pitchFamily="18" charset="0"/>
              </a:rPr>
              <a:t>Fee Balance</a:t>
            </a:r>
          </a:p>
        </p:txBody>
      </p:sp>
      <p:grpSp>
        <p:nvGrpSpPr>
          <p:cNvPr id="2" name="Group 1"/>
          <p:cNvGrpSpPr/>
          <p:nvPr/>
        </p:nvGrpSpPr>
        <p:grpSpPr>
          <a:xfrm>
            <a:off x="379595" y="1442138"/>
            <a:ext cx="5607967" cy="2718025"/>
            <a:chOff x="379595" y="1442138"/>
            <a:chExt cx="5607967" cy="2718025"/>
          </a:xfrm>
        </p:grpSpPr>
        <p:sp>
          <p:nvSpPr>
            <p:cNvPr id="23" name="TextBox 22"/>
            <p:cNvSpPr txBox="1"/>
            <p:nvPr/>
          </p:nvSpPr>
          <p:spPr>
            <a:xfrm>
              <a:off x="3472962" y="2128838"/>
              <a:ext cx="1752600" cy="2031325"/>
            </a:xfrm>
            <a:prstGeom prst="rect">
              <a:avLst/>
            </a:prstGeom>
            <a:noFill/>
            <a:ln>
              <a:solidFill>
                <a:srgbClr val="FF0000"/>
              </a:solidFill>
              <a:prstDash val="dashDot"/>
            </a:ln>
          </p:spPr>
          <p:txBody>
            <a:bodyPr wrap="square" rtlCol="0">
              <a:spAutoFit/>
            </a:bodyPr>
            <a:lstStyle/>
            <a:p>
              <a:pPr>
                <a:buFont typeface="Arial" pitchFamily="34" charset="0"/>
                <a:buChar char="•"/>
              </a:pPr>
              <a:r>
                <a:rPr lang="en-US" dirty="0">
                  <a:solidFill>
                    <a:srgbClr val="FF0000"/>
                  </a:solidFill>
                  <a:latin typeface="Cambria" pitchFamily="18" charset="0"/>
                </a:rPr>
                <a:t> Select a Financial Year in order to view the Fee Balance.</a:t>
              </a:r>
            </a:p>
            <a:p>
              <a:pPr>
                <a:buFont typeface="Arial" pitchFamily="34" charset="0"/>
                <a:buChar char="•"/>
              </a:pPr>
              <a:r>
                <a:rPr lang="en-US" dirty="0">
                  <a:solidFill>
                    <a:srgbClr val="FF0000"/>
                  </a:solidFill>
                  <a:latin typeface="Cambria" pitchFamily="18" charset="0"/>
                </a:rPr>
                <a:t> Fee Balance will reflect in this section with “Debit”, “Credit”  and “Remarks”.</a:t>
              </a:r>
            </a:p>
          </p:txBody>
        </p:sp>
        <p:cxnSp>
          <p:nvCxnSpPr>
            <p:cNvPr id="29" name="Straight Arrow Connector 28"/>
            <p:cNvCxnSpPr/>
            <p:nvPr/>
          </p:nvCxnSpPr>
          <p:spPr>
            <a:xfrm flipV="1">
              <a:off x="5225562" y="2586038"/>
              <a:ext cx="7620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79595" y="1442138"/>
              <a:ext cx="2514600" cy="3190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03630" y="2281446"/>
              <a:ext cx="762000" cy="1447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824135" y="3500646"/>
              <a:ext cx="3810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2913423" y="1601682"/>
              <a:ext cx="739093" cy="4441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0" name="Picture 19" descr="F:\Maninder\Development\Maninder\Induction_PPT\Mobile App Screenshots\Fee Balance.jpeg"/>
          <p:cNvPicPr/>
          <p:nvPr/>
        </p:nvPicPr>
        <p:blipFill>
          <a:blip r:embed="rId3">
            <a:extLst>
              <a:ext uri="{28A0092B-C50C-407E-A947-70E740481C1C}">
                <a14:useLocalDpi xmlns:a14="http://schemas.microsoft.com/office/drawing/2010/main" val="0"/>
              </a:ext>
            </a:extLst>
          </a:blip>
          <a:srcRect/>
          <a:stretch>
            <a:fillRect/>
          </a:stretch>
        </p:blipFill>
        <p:spPr bwMode="auto">
          <a:xfrm>
            <a:off x="5986147" y="867192"/>
            <a:ext cx="2395853" cy="4276308"/>
          </a:xfrm>
          <a:prstGeom prst="rect">
            <a:avLst/>
          </a:prstGeom>
          <a:noFill/>
          <a:ln>
            <a:noFill/>
          </a:ln>
        </p:spPr>
      </p:pic>
    </p:spTree>
    <p:extLst>
      <p:ext uri="{BB962C8B-B14F-4D97-AF65-F5344CB8AC3E}">
        <p14:creationId xmlns:p14="http://schemas.microsoft.com/office/powerpoint/2010/main" val="909327039"/>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77829" y="-14288"/>
            <a:ext cx="39917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3" name="TextBox 2"/>
          <p:cNvSpPr txBox="1"/>
          <p:nvPr/>
        </p:nvSpPr>
        <p:spPr>
          <a:xfrm>
            <a:off x="838200" y="361950"/>
            <a:ext cx="4572000" cy="584775"/>
          </a:xfrm>
          <a:prstGeom prst="rect">
            <a:avLst/>
          </a:prstGeom>
          <a:noFill/>
        </p:spPr>
        <p:txBody>
          <a:bodyPr wrap="square" rtlCol="0">
            <a:spAutoFit/>
          </a:bodyPr>
          <a:lstStyle/>
          <a:p>
            <a:r>
              <a:rPr lang="en-US" sz="1600" b="1" dirty="0">
                <a:latin typeface="Cambria" pitchFamily="18" charset="0"/>
              </a:rPr>
              <a:t>Online Fee Payment</a:t>
            </a:r>
          </a:p>
          <a:p>
            <a:r>
              <a:rPr lang="en-US" sz="1600" b="1" dirty="0">
                <a:latin typeface="Cambria" pitchFamily="18" charset="0"/>
              </a:rPr>
              <a:t>Navigation: </a:t>
            </a:r>
            <a:r>
              <a:rPr lang="en-US" sz="1600" dirty="0">
                <a:latin typeface="Cambria" pitchFamily="18" charset="0"/>
              </a:rPr>
              <a:t>Side Panel &gt;&gt; Online Fee Payment</a:t>
            </a:r>
          </a:p>
        </p:txBody>
      </p:sp>
      <p:pic>
        <p:nvPicPr>
          <p:cNvPr id="5" name="Picture 4" descr="Screenshot_20220909-143512_LPUTouch.jpg"/>
          <p:cNvPicPr>
            <a:picLocks noChangeAspect="1"/>
          </p:cNvPicPr>
          <p:nvPr/>
        </p:nvPicPr>
        <p:blipFill rotWithShape="1">
          <a:blip r:embed="rId2"/>
          <a:srcRect t="2593" b="8299"/>
          <a:stretch/>
        </p:blipFill>
        <p:spPr>
          <a:xfrm>
            <a:off x="3773360" y="895350"/>
            <a:ext cx="3008440" cy="3886200"/>
          </a:xfrm>
          <a:prstGeom prst="rect">
            <a:avLst/>
          </a:prstGeom>
        </p:spPr>
      </p:pic>
      <p:sp>
        <p:nvSpPr>
          <p:cNvPr id="6" name="Rounded Rectangle 5"/>
          <p:cNvSpPr/>
          <p:nvPr/>
        </p:nvSpPr>
        <p:spPr>
          <a:xfrm>
            <a:off x="3962400" y="3714750"/>
            <a:ext cx="2667000" cy="762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rot="5400000">
            <a:off x="6515100" y="3219450"/>
            <a:ext cx="6858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71600" y="2190750"/>
            <a:ext cx="2133600" cy="738664"/>
          </a:xfrm>
          <a:prstGeom prst="rect">
            <a:avLst/>
          </a:prstGeom>
          <a:noFill/>
        </p:spPr>
        <p:txBody>
          <a:bodyPr wrap="square" rtlCol="0">
            <a:spAutoFit/>
          </a:bodyPr>
          <a:lstStyle/>
          <a:p>
            <a:pPr>
              <a:buFont typeface="Arial" pitchFamily="34" charset="0"/>
              <a:buChar char="•"/>
            </a:pPr>
            <a:r>
              <a:rPr lang="en-US" dirty="0">
                <a:solidFill>
                  <a:srgbClr val="FF0000"/>
                </a:solidFill>
                <a:latin typeface="Cambria" pitchFamily="18" charset="0"/>
              </a:rPr>
              <a:t>All the details are prefilled.</a:t>
            </a:r>
          </a:p>
          <a:p>
            <a:pPr>
              <a:buFont typeface="Arial" pitchFamily="34" charset="0"/>
              <a:buChar char="•"/>
            </a:pPr>
            <a:endParaRPr lang="en-US" dirty="0">
              <a:solidFill>
                <a:srgbClr val="FF0000"/>
              </a:solidFill>
              <a:latin typeface="Cambria" pitchFamily="18" charset="0"/>
            </a:endParaRPr>
          </a:p>
        </p:txBody>
      </p:sp>
      <p:sp>
        <p:nvSpPr>
          <p:cNvPr id="12" name="Rounded Rectangle 11"/>
          <p:cNvSpPr/>
          <p:nvPr/>
        </p:nvSpPr>
        <p:spPr>
          <a:xfrm>
            <a:off x="4876800" y="4476750"/>
            <a:ext cx="8382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2895600" y="4629150"/>
            <a:ext cx="1905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781800" y="2571750"/>
            <a:ext cx="2115996" cy="523220"/>
          </a:xfrm>
          <a:prstGeom prst="rect">
            <a:avLst/>
          </a:prstGeom>
        </p:spPr>
        <p:txBody>
          <a:bodyPr wrap="square">
            <a:spAutoFit/>
          </a:bodyPr>
          <a:lstStyle/>
          <a:p>
            <a:pPr>
              <a:buFont typeface="Arial" pitchFamily="34" charset="0"/>
              <a:buChar char="•"/>
            </a:pPr>
            <a:r>
              <a:rPr lang="en-US" dirty="0">
                <a:solidFill>
                  <a:srgbClr val="FF0000"/>
                </a:solidFill>
                <a:latin typeface="Cambria" pitchFamily="18" charset="0"/>
              </a:rPr>
              <a:t>Fill the “EMAIL ID” and “MOBILE NUMBER”</a:t>
            </a:r>
          </a:p>
        </p:txBody>
      </p:sp>
      <p:sp>
        <p:nvSpPr>
          <p:cNvPr id="24" name="Rectangle 23"/>
          <p:cNvSpPr/>
          <p:nvPr/>
        </p:nvSpPr>
        <p:spPr>
          <a:xfrm>
            <a:off x="1143000" y="4476750"/>
            <a:ext cx="1705916" cy="307777"/>
          </a:xfrm>
          <a:prstGeom prst="rect">
            <a:avLst/>
          </a:prstGeom>
        </p:spPr>
        <p:txBody>
          <a:bodyPr wrap="none">
            <a:spAutoFit/>
          </a:bodyPr>
          <a:lstStyle/>
          <a:p>
            <a:pPr>
              <a:buFont typeface="Arial" pitchFamily="34" charset="0"/>
              <a:buChar char="•"/>
            </a:pPr>
            <a:r>
              <a:rPr lang="en-US" dirty="0">
                <a:solidFill>
                  <a:srgbClr val="FF0000"/>
                </a:solidFill>
                <a:latin typeface="Cambria" pitchFamily="18" charset="0"/>
              </a:rPr>
              <a:t>Click on “Pay Now”</a:t>
            </a:r>
          </a:p>
        </p:txBody>
      </p:sp>
      <p:sp>
        <p:nvSpPr>
          <p:cNvPr id="25" name="Left Brace 24"/>
          <p:cNvSpPr/>
          <p:nvPr/>
        </p:nvSpPr>
        <p:spPr>
          <a:xfrm>
            <a:off x="3200400" y="1428750"/>
            <a:ext cx="457200" cy="2286000"/>
          </a:xfrm>
          <a:prstGeom prst="leftBrace">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4114800" y="1504950"/>
            <a:ext cx="838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77829" y="-14288"/>
            <a:ext cx="3991798"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3" name="TextBox 2"/>
          <p:cNvSpPr txBox="1"/>
          <p:nvPr/>
        </p:nvSpPr>
        <p:spPr>
          <a:xfrm>
            <a:off x="838200" y="361950"/>
            <a:ext cx="4572000" cy="584775"/>
          </a:xfrm>
          <a:prstGeom prst="rect">
            <a:avLst/>
          </a:prstGeom>
          <a:noFill/>
        </p:spPr>
        <p:txBody>
          <a:bodyPr wrap="square" rtlCol="0">
            <a:spAutoFit/>
          </a:bodyPr>
          <a:lstStyle/>
          <a:p>
            <a:r>
              <a:rPr lang="en-US" sz="1600" b="1" dirty="0">
                <a:latin typeface="Cambria" pitchFamily="18" charset="0"/>
              </a:rPr>
              <a:t>Admit Card</a:t>
            </a:r>
          </a:p>
          <a:p>
            <a:r>
              <a:rPr lang="en-US" sz="1600" b="1" dirty="0">
                <a:latin typeface="Cambria" pitchFamily="18" charset="0"/>
              </a:rPr>
              <a:t>Navigation: </a:t>
            </a:r>
            <a:r>
              <a:rPr lang="en-US" sz="1600" dirty="0">
                <a:latin typeface="Cambria" pitchFamily="18" charset="0"/>
              </a:rPr>
              <a:t>Side Panel &gt;&gt; Admit Card</a:t>
            </a:r>
          </a:p>
        </p:txBody>
      </p:sp>
      <p:pic>
        <p:nvPicPr>
          <p:cNvPr id="4" name="Picture 3" descr="F:\Maninder\Development\Maninder\Induction_PPT\Mobile App Screenshots\Admit Card.jpeg"/>
          <p:cNvPicPr/>
          <p:nvPr/>
        </p:nvPicPr>
        <p:blipFill>
          <a:blip r:embed="rId2">
            <a:extLst>
              <a:ext uri="{28A0092B-C50C-407E-A947-70E740481C1C}">
                <a14:useLocalDpi xmlns:a14="http://schemas.microsoft.com/office/drawing/2010/main" val="0"/>
              </a:ext>
            </a:extLst>
          </a:blip>
          <a:srcRect/>
          <a:stretch>
            <a:fillRect/>
          </a:stretch>
        </p:blipFill>
        <p:spPr bwMode="auto">
          <a:xfrm>
            <a:off x="3600450" y="1047750"/>
            <a:ext cx="2190750" cy="4038600"/>
          </a:xfrm>
          <a:prstGeom prst="rect">
            <a:avLst/>
          </a:prstGeom>
          <a:noFill/>
          <a:ln>
            <a:noFill/>
          </a:ln>
        </p:spPr>
      </p:pic>
      <p:sp>
        <p:nvSpPr>
          <p:cNvPr id="8" name="TextBox 7"/>
          <p:cNvSpPr txBox="1"/>
          <p:nvPr/>
        </p:nvSpPr>
        <p:spPr>
          <a:xfrm>
            <a:off x="827049" y="2114550"/>
            <a:ext cx="1752600" cy="738664"/>
          </a:xfrm>
          <a:prstGeom prst="rect">
            <a:avLst/>
          </a:prstGeom>
          <a:noFill/>
          <a:ln>
            <a:solidFill>
              <a:srgbClr val="FF0000"/>
            </a:solidFill>
            <a:prstDash val="dashDot"/>
          </a:ln>
        </p:spPr>
        <p:txBody>
          <a:bodyPr wrap="square" rtlCol="0">
            <a:spAutoFit/>
          </a:bodyPr>
          <a:lstStyle/>
          <a:p>
            <a:r>
              <a:rPr lang="en-US" dirty="0">
                <a:solidFill>
                  <a:srgbClr val="FF0000"/>
                </a:solidFill>
                <a:latin typeface="Cambria" pitchFamily="18" charset="0"/>
              </a:rPr>
              <a:t>Admit Card is available before End Term Examination</a:t>
            </a:r>
          </a:p>
        </p:txBody>
      </p:sp>
      <p:cxnSp>
        <p:nvCxnSpPr>
          <p:cNvPr id="9" name="Straight Arrow Connector 8"/>
          <p:cNvCxnSpPr/>
          <p:nvPr/>
        </p:nvCxnSpPr>
        <p:spPr>
          <a:xfrm flipV="1">
            <a:off x="2579649" y="1962150"/>
            <a:ext cx="1020801"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923681"/>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315310" y="-14288"/>
            <a:ext cx="411683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14" name="TextBox 13"/>
          <p:cNvSpPr txBox="1"/>
          <p:nvPr/>
        </p:nvSpPr>
        <p:spPr>
          <a:xfrm>
            <a:off x="533400" y="514350"/>
            <a:ext cx="6781800" cy="584775"/>
          </a:xfrm>
          <a:prstGeom prst="rect">
            <a:avLst/>
          </a:prstGeom>
          <a:noFill/>
        </p:spPr>
        <p:txBody>
          <a:bodyPr wrap="square" rtlCol="0">
            <a:spAutoFit/>
          </a:bodyPr>
          <a:lstStyle/>
          <a:p>
            <a:r>
              <a:rPr lang="en-US" sz="1600" b="1" dirty="0">
                <a:latin typeface="Cambria" pitchFamily="18" charset="0"/>
              </a:rPr>
              <a:t>CA Submission</a:t>
            </a:r>
          </a:p>
          <a:p>
            <a:r>
              <a:rPr lang="en-US" sz="1600" b="1" dirty="0">
                <a:latin typeface="Cambria" pitchFamily="18" charset="0"/>
              </a:rPr>
              <a:t>Navigation: </a:t>
            </a:r>
            <a:r>
              <a:rPr lang="en-US" sz="1600" dirty="0">
                <a:latin typeface="Cambria" pitchFamily="18" charset="0"/>
              </a:rPr>
              <a:t>Side Panel &gt;&gt; CA Submission</a:t>
            </a:r>
            <a:endParaRPr lang="en-US" sz="1600" b="1" dirty="0">
              <a:latin typeface="Cambria" pitchFamily="18" charset="0"/>
            </a:endParaRPr>
          </a:p>
        </p:txBody>
      </p:sp>
      <p:pic>
        <p:nvPicPr>
          <p:cNvPr id="5" name="Picture 4" descr="CA Submission.jpg"/>
          <p:cNvPicPr>
            <a:picLocks noChangeAspect="1"/>
          </p:cNvPicPr>
          <p:nvPr/>
        </p:nvPicPr>
        <p:blipFill>
          <a:blip r:embed="rId2"/>
          <a:srcRect t="10000" b="10000"/>
          <a:stretch>
            <a:fillRect/>
          </a:stretch>
        </p:blipFill>
        <p:spPr>
          <a:xfrm>
            <a:off x="3276600" y="1638300"/>
            <a:ext cx="2373923" cy="3505200"/>
          </a:xfrm>
          <a:prstGeom prst="rect">
            <a:avLst/>
          </a:prstGeom>
        </p:spPr>
      </p:pic>
      <p:sp>
        <p:nvSpPr>
          <p:cNvPr id="6" name="Rounded Rectangle 5"/>
          <p:cNvSpPr/>
          <p:nvPr/>
        </p:nvSpPr>
        <p:spPr>
          <a:xfrm>
            <a:off x="3276600" y="1581150"/>
            <a:ext cx="11430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9600" y="1581150"/>
            <a:ext cx="11430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590800" y="1657350"/>
            <a:ext cx="6858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657350"/>
            <a:ext cx="2667000" cy="738664"/>
          </a:xfrm>
          <a:prstGeom prst="rect">
            <a:avLst/>
          </a:prstGeom>
          <a:noFill/>
          <a:ln>
            <a:noFill/>
          </a:ln>
        </p:spPr>
        <p:txBody>
          <a:bodyPr wrap="square" rtlCol="0">
            <a:spAutoFit/>
          </a:bodyPr>
          <a:lstStyle/>
          <a:p>
            <a:pPr>
              <a:buFont typeface="Arial" pitchFamily="34" charset="0"/>
              <a:buChar char="•"/>
            </a:pPr>
            <a:r>
              <a:rPr lang="en-US" dirty="0"/>
              <a:t> </a:t>
            </a:r>
            <a:r>
              <a:rPr lang="en-US" dirty="0">
                <a:solidFill>
                  <a:srgbClr val="FF0000"/>
                </a:solidFill>
                <a:latin typeface="Cambria" pitchFamily="18" charset="0"/>
              </a:rPr>
              <a:t>Process and Instructions to submit assignments through LPU e-Connect</a:t>
            </a:r>
          </a:p>
        </p:txBody>
      </p:sp>
      <p:sp>
        <p:nvSpPr>
          <p:cNvPr id="18" name="TextBox 17"/>
          <p:cNvSpPr txBox="1"/>
          <p:nvPr/>
        </p:nvSpPr>
        <p:spPr>
          <a:xfrm>
            <a:off x="6248400" y="1352550"/>
            <a:ext cx="2590800" cy="738664"/>
          </a:xfrm>
          <a:prstGeom prst="rect">
            <a:avLst/>
          </a:prstGeom>
          <a:noFill/>
        </p:spPr>
        <p:txBody>
          <a:bodyPr wrap="square" rtlCol="0">
            <a:spAutoFit/>
          </a:bodyPr>
          <a:lstStyle/>
          <a:p>
            <a:pPr>
              <a:buFont typeface="Arial" pitchFamily="34" charset="0"/>
              <a:buChar char="•"/>
            </a:pPr>
            <a:r>
              <a:rPr lang="en-US" dirty="0"/>
              <a:t> </a:t>
            </a:r>
            <a:r>
              <a:rPr lang="en-US" dirty="0">
                <a:solidFill>
                  <a:srgbClr val="FF0000"/>
                </a:solidFill>
                <a:latin typeface="Cambria" pitchFamily="18" charset="0"/>
              </a:rPr>
              <a:t>Process and Instructions to submit assignments through LPU Touch App</a:t>
            </a:r>
          </a:p>
        </p:txBody>
      </p:sp>
      <p:cxnSp>
        <p:nvCxnSpPr>
          <p:cNvPr id="19" name="Straight Arrow Connector 18"/>
          <p:cNvCxnSpPr>
            <a:stCxn id="18" idx="1"/>
            <a:endCxn id="8" idx="3"/>
          </p:cNvCxnSpPr>
          <p:nvPr/>
        </p:nvCxnSpPr>
        <p:spPr>
          <a:xfrm rot="10800000" flipV="1">
            <a:off x="5562600" y="1721882"/>
            <a:ext cx="685800" cy="497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85800" y="2800350"/>
            <a:ext cx="2667000" cy="307777"/>
          </a:xfrm>
          <a:prstGeom prst="rect">
            <a:avLst/>
          </a:prstGeom>
          <a:noFill/>
          <a:ln>
            <a:noFill/>
          </a:ln>
        </p:spPr>
        <p:txBody>
          <a:bodyPr wrap="square" rtlCol="0">
            <a:spAutoFit/>
          </a:bodyPr>
          <a:lstStyle/>
          <a:p>
            <a:pPr>
              <a:buFont typeface="Arial" pitchFamily="34" charset="0"/>
              <a:buChar char="•"/>
            </a:pPr>
            <a:r>
              <a:rPr lang="en-US" dirty="0"/>
              <a:t> </a:t>
            </a:r>
            <a:r>
              <a:rPr lang="en-US" dirty="0">
                <a:solidFill>
                  <a:srgbClr val="FF0000"/>
                </a:solidFill>
                <a:latin typeface="Cambria" pitchFamily="18" charset="0"/>
              </a:rPr>
              <a:t>Course Name and Course Code</a:t>
            </a:r>
          </a:p>
        </p:txBody>
      </p:sp>
      <p:sp>
        <p:nvSpPr>
          <p:cNvPr id="24" name="Rounded Rectangle 23"/>
          <p:cNvSpPr/>
          <p:nvPr/>
        </p:nvSpPr>
        <p:spPr>
          <a:xfrm>
            <a:off x="3505200" y="2266950"/>
            <a:ext cx="11430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2743200" y="2495550"/>
            <a:ext cx="6858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327039"/>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15310" y="-14288"/>
            <a:ext cx="411683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3" name="TextBox 2"/>
          <p:cNvSpPr txBox="1"/>
          <p:nvPr/>
        </p:nvSpPr>
        <p:spPr>
          <a:xfrm>
            <a:off x="533400" y="514350"/>
            <a:ext cx="6781800" cy="584775"/>
          </a:xfrm>
          <a:prstGeom prst="rect">
            <a:avLst/>
          </a:prstGeom>
          <a:noFill/>
        </p:spPr>
        <p:txBody>
          <a:bodyPr wrap="square" rtlCol="0">
            <a:spAutoFit/>
          </a:bodyPr>
          <a:lstStyle/>
          <a:p>
            <a:r>
              <a:rPr lang="en-US" sz="1600" b="1" dirty="0">
                <a:latin typeface="Cambria" pitchFamily="18" charset="0"/>
              </a:rPr>
              <a:t>Chat</a:t>
            </a:r>
          </a:p>
          <a:p>
            <a:r>
              <a:rPr lang="en-US" sz="1600" b="1" dirty="0">
                <a:latin typeface="Cambria" pitchFamily="18" charset="0"/>
              </a:rPr>
              <a:t>Navigation: </a:t>
            </a:r>
            <a:r>
              <a:rPr lang="en-US" sz="1600" dirty="0">
                <a:latin typeface="Cambria" pitchFamily="18" charset="0"/>
              </a:rPr>
              <a:t>Side Panel &gt;&gt; Chat</a:t>
            </a:r>
            <a:endParaRPr lang="en-US" sz="1600" b="1" dirty="0">
              <a:latin typeface="Cambria" pitchFamily="18" charset="0"/>
            </a:endParaRPr>
          </a:p>
        </p:txBody>
      </p:sp>
      <p:pic>
        <p:nvPicPr>
          <p:cNvPr id="4" name="Picture 3" descr="F:\Maninder\Development\Maninder\Induction_PPT\Mobile App Screenshots\LPU Live.jpeg"/>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099125"/>
            <a:ext cx="2133600" cy="3987225"/>
          </a:xfrm>
          <a:prstGeom prst="rect">
            <a:avLst/>
          </a:prstGeom>
          <a:noFill/>
          <a:ln>
            <a:noFill/>
          </a:ln>
        </p:spPr>
      </p:pic>
      <p:sp>
        <p:nvSpPr>
          <p:cNvPr id="5" name="Rounded Rectangle 4"/>
          <p:cNvSpPr/>
          <p:nvPr/>
        </p:nvSpPr>
        <p:spPr>
          <a:xfrm flipV="1">
            <a:off x="3581400" y="3105150"/>
            <a:ext cx="1905000" cy="609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53200" y="2114551"/>
            <a:ext cx="2133600" cy="1815882"/>
          </a:xfrm>
          <a:prstGeom prst="rect">
            <a:avLst/>
          </a:prstGeom>
          <a:noFill/>
          <a:ln>
            <a:solidFill>
              <a:srgbClr val="FF0000"/>
            </a:solidFill>
            <a:prstDash val="dashDot"/>
          </a:ln>
        </p:spPr>
        <p:txBody>
          <a:bodyPr wrap="square" rtlCol="0">
            <a:spAutoFit/>
          </a:bodyPr>
          <a:lstStyle/>
          <a:p>
            <a:pPr marL="285750" indent="-285750">
              <a:buFont typeface="Arial" panose="020B0604020202020204" pitchFamily="34" charset="0"/>
              <a:buChar char="•"/>
            </a:pPr>
            <a:r>
              <a:rPr lang="en-US" dirty="0">
                <a:solidFill>
                  <a:srgbClr val="FF0000"/>
                </a:solidFill>
                <a:latin typeface="Cambria" pitchFamily="18" charset="0"/>
              </a:rPr>
              <a:t>Chat option can be accessed by login using same credentials as per LPU e-Connect</a:t>
            </a:r>
          </a:p>
          <a:p>
            <a:pPr marL="285750" indent="-285750">
              <a:buFont typeface="Arial" panose="020B0604020202020204" pitchFamily="34" charset="0"/>
              <a:buChar char="•"/>
            </a:pPr>
            <a:r>
              <a:rPr lang="en-US" dirty="0">
                <a:solidFill>
                  <a:srgbClr val="FF0000"/>
                </a:solidFill>
                <a:latin typeface="Cambria" pitchFamily="18" charset="0"/>
              </a:rPr>
              <a:t>This option is activated only during PCP Classes</a:t>
            </a:r>
          </a:p>
        </p:txBody>
      </p:sp>
      <p:cxnSp>
        <p:nvCxnSpPr>
          <p:cNvPr id="7" name="Straight Arrow Connector 6"/>
          <p:cNvCxnSpPr/>
          <p:nvPr/>
        </p:nvCxnSpPr>
        <p:spPr>
          <a:xfrm flipH="1">
            <a:off x="5562600" y="2647950"/>
            <a:ext cx="990600" cy="762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596234"/>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15310" y="-14288"/>
            <a:ext cx="411683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4" name="TextBox 3"/>
          <p:cNvSpPr txBox="1"/>
          <p:nvPr/>
        </p:nvSpPr>
        <p:spPr>
          <a:xfrm>
            <a:off x="533400" y="514350"/>
            <a:ext cx="6781800" cy="584775"/>
          </a:xfrm>
          <a:prstGeom prst="rect">
            <a:avLst/>
          </a:prstGeom>
          <a:noFill/>
        </p:spPr>
        <p:txBody>
          <a:bodyPr wrap="square" rtlCol="0">
            <a:spAutoFit/>
          </a:bodyPr>
          <a:lstStyle/>
          <a:p>
            <a:r>
              <a:rPr lang="en-US" sz="1600" b="1" dirty="0">
                <a:latin typeface="Cambria" pitchFamily="18" charset="0"/>
              </a:rPr>
              <a:t>e-Library</a:t>
            </a:r>
          </a:p>
          <a:p>
            <a:r>
              <a:rPr lang="en-US" sz="1600" b="1" dirty="0">
                <a:latin typeface="Cambria" pitchFamily="18" charset="0"/>
              </a:rPr>
              <a:t>Navigation: </a:t>
            </a:r>
            <a:r>
              <a:rPr lang="en-US" sz="1600" dirty="0">
                <a:latin typeface="Cambria" pitchFamily="18" charset="0"/>
              </a:rPr>
              <a:t>Side Panel &gt;&gt; e-Library</a:t>
            </a:r>
            <a:endParaRPr lang="en-US" sz="1600" b="1" dirty="0">
              <a:latin typeface="Cambria" pitchFamily="18" charset="0"/>
            </a:endParaRPr>
          </a:p>
        </p:txBody>
      </p:sp>
      <p:pic>
        <p:nvPicPr>
          <p:cNvPr id="5" name="Picture 4" descr="F:\Maninder\Development\Maninder\Induction_PPT\Mobile App Screenshots\e-Libraray_Login.jpeg"/>
          <p:cNvPicPr/>
          <p:nvPr/>
        </p:nvPicPr>
        <p:blipFill rotWithShape="1">
          <a:blip r:embed="rId2">
            <a:extLst>
              <a:ext uri="{28A0092B-C50C-407E-A947-70E740481C1C}">
                <a14:useLocalDpi xmlns:a14="http://schemas.microsoft.com/office/drawing/2010/main" val="0"/>
              </a:ext>
            </a:extLst>
          </a:blip>
          <a:srcRect b="17691"/>
          <a:stretch/>
        </p:blipFill>
        <p:spPr bwMode="auto">
          <a:xfrm>
            <a:off x="3429000" y="1147048"/>
            <a:ext cx="2057400" cy="3786902"/>
          </a:xfrm>
          <a:prstGeom prst="rect">
            <a:avLst/>
          </a:prstGeom>
          <a:noFill/>
          <a:ln>
            <a:noFill/>
          </a:ln>
          <a:extLst>
            <a:ext uri="{53640926-AAD7-44D8-BBD7-CCE9431645EC}">
              <a14:shadowObscured xmlns:a14="http://schemas.microsoft.com/office/drawing/2010/main"/>
            </a:ext>
          </a:extLst>
        </p:spPr>
      </p:pic>
      <p:grpSp>
        <p:nvGrpSpPr>
          <p:cNvPr id="10" name="Group 9"/>
          <p:cNvGrpSpPr/>
          <p:nvPr/>
        </p:nvGrpSpPr>
        <p:grpSpPr>
          <a:xfrm>
            <a:off x="4429822" y="2114551"/>
            <a:ext cx="4256978" cy="1169551"/>
            <a:chOff x="4429822" y="2114551"/>
            <a:chExt cx="4256978" cy="1169551"/>
          </a:xfrm>
        </p:grpSpPr>
        <p:sp>
          <p:nvSpPr>
            <p:cNvPr id="6" name="TextBox 5"/>
            <p:cNvSpPr txBox="1"/>
            <p:nvPr/>
          </p:nvSpPr>
          <p:spPr>
            <a:xfrm>
              <a:off x="6553200" y="2114551"/>
              <a:ext cx="2133600" cy="1169551"/>
            </a:xfrm>
            <a:prstGeom prst="rect">
              <a:avLst/>
            </a:prstGeom>
            <a:noFill/>
            <a:ln>
              <a:solidFill>
                <a:srgbClr val="FF0000"/>
              </a:solidFill>
              <a:prstDash val="dashDot"/>
            </a:ln>
          </p:spPr>
          <p:txBody>
            <a:bodyPr wrap="square" rtlCol="0">
              <a:spAutoFit/>
            </a:bodyPr>
            <a:lstStyle/>
            <a:p>
              <a:r>
                <a:rPr lang="en-US" dirty="0">
                  <a:solidFill>
                    <a:srgbClr val="FF0000"/>
                  </a:solidFill>
                  <a:latin typeface="Cambria" pitchFamily="18" charset="0"/>
                </a:rPr>
                <a:t>Click on “UMS Credentials, enter  same Username and Password for LPU e-Connect to access e-Library</a:t>
              </a:r>
            </a:p>
          </p:txBody>
        </p:sp>
        <p:sp>
          <p:nvSpPr>
            <p:cNvPr id="7" name="Rounded Rectangle 6"/>
            <p:cNvSpPr/>
            <p:nvPr/>
          </p:nvSpPr>
          <p:spPr>
            <a:xfrm>
              <a:off x="4429822" y="2266950"/>
              <a:ext cx="904178"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Arrow Connector 7"/>
          <p:cNvCxnSpPr/>
          <p:nvPr/>
        </p:nvCxnSpPr>
        <p:spPr>
          <a:xfrm flipH="1" flipV="1">
            <a:off x="5334000" y="2419350"/>
            <a:ext cx="12192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35047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15310" y="-14288"/>
            <a:ext cx="411683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4" name="TextBox 3"/>
          <p:cNvSpPr txBox="1"/>
          <p:nvPr/>
        </p:nvSpPr>
        <p:spPr>
          <a:xfrm>
            <a:off x="533400" y="514350"/>
            <a:ext cx="6781800" cy="584775"/>
          </a:xfrm>
          <a:prstGeom prst="rect">
            <a:avLst/>
          </a:prstGeom>
          <a:noFill/>
        </p:spPr>
        <p:txBody>
          <a:bodyPr wrap="square" rtlCol="0">
            <a:spAutoFit/>
          </a:bodyPr>
          <a:lstStyle/>
          <a:p>
            <a:r>
              <a:rPr lang="en-US" sz="1600" b="1" dirty="0">
                <a:latin typeface="Cambria" pitchFamily="18" charset="0"/>
              </a:rPr>
              <a:t>Fee Receipt</a:t>
            </a:r>
          </a:p>
          <a:p>
            <a:r>
              <a:rPr lang="en-US" sz="1600" b="1" dirty="0">
                <a:latin typeface="Cambria" pitchFamily="18" charset="0"/>
              </a:rPr>
              <a:t>Navigation: </a:t>
            </a:r>
            <a:r>
              <a:rPr lang="en-US" sz="1600" dirty="0">
                <a:latin typeface="Cambria" pitchFamily="18" charset="0"/>
              </a:rPr>
              <a:t>Side Panel &gt;&gt; Fee Receipt</a:t>
            </a:r>
            <a:endParaRPr lang="en-US" sz="1600" b="1" dirty="0">
              <a:latin typeface="Cambria" pitchFamily="18" charset="0"/>
            </a:endParaRPr>
          </a:p>
        </p:txBody>
      </p:sp>
      <p:pic>
        <p:nvPicPr>
          <p:cNvPr id="5" name="Picture 4" descr="F:\Maninder\Development\Maninder\Induction_PPT\Mobile App Screenshots\Fee Receipt_1.jpeg"/>
          <p:cNvPicPr/>
          <p:nvPr/>
        </p:nvPicPr>
        <p:blipFill>
          <a:blip r:embed="rId2">
            <a:extLst>
              <a:ext uri="{28A0092B-C50C-407E-A947-70E740481C1C}">
                <a14:useLocalDpi xmlns:a14="http://schemas.microsoft.com/office/drawing/2010/main" val="0"/>
              </a:ext>
            </a:extLst>
          </a:blip>
          <a:srcRect/>
          <a:stretch>
            <a:fillRect/>
          </a:stretch>
        </p:blipFill>
        <p:spPr bwMode="auto">
          <a:xfrm>
            <a:off x="1046089" y="1223248"/>
            <a:ext cx="2057400" cy="3920252"/>
          </a:xfrm>
          <a:prstGeom prst="rect">
            <a:avLst/>
          </a:prstGeom>
          <a:noFill/>
          <a:ln>
            <a:noFill/>
          </a:ln>
        </p:spPr>
      </p:pic>
      <p:pic>
        <p:nvPicPr>
          <p:cNvPr id="6" name="Picture 5" descr="F:\Maninder\Development\Maninder\Induction_PPT\Mobile App Screenshots\Fee Receipt.jpeg"/>
          <p:cNvPicPr/>
          <p:nvPr/>
        </p:nvPicPr>
        <p:blipFill>
          <a:blip r:embed="rId3">
            <a:extLst>
              <a:ext uri="{28A0092B-C50C-407E-A947-70E740481C1C}">
                <a14:useLocalDpi xmlns:a14="http://schemas.microsoft.com/office/drawing/2010/main" val="0"/>
              </a:ext>
            </a:extLst>
          </a:blip>
          <a:srcRect/>
          <a:stretch>
            <a:fillRect/>
          </a:stretch>
        </p:blipFill>
        <p:spPr bwMode="auto">
          <a:xfrm>
            <a:off x="6522367" y="1123950"/>
            <a:ext cx="2133600" cy="4019550"/>
          </a:xfrm>
          <a:prstGeom prst="rect">
            <a:avLst/>
          </a:prstGeom>
          <a:noFill/>
          <a:ln>
            <a:noFill/>
          </a:ln>
        </p:spPr>
      </p:pic>
      <p:sp>
        <p:nvSpPr>
          <p:cNvPr id="8" name="TextBox 7"/>
          <p:cNvSpPr txBox="1"/>
          <p:nvPr/>
        </p:nvSpPr>
        <p:spPr>
          <a:xfrm>
            <a:off x="4083967" y="2344050"/>
            <a:ext cx="1752600" cy="1600438"/>
          </a:xfrm>
          <a:prstGeom prst="rect">
            <a:avLst/>
          </a:prstGeom>
          <a:noFill/>
          <a:ln>
            <a:solidFill>
              <a:srgbClr val="FF0000"/>
            </a:solidFill>
            <a:prstDash val="dashDot"/>
          </a:ln>
        </p:spPr>
        <p:txBody>
          <a:bodyPr wrap="square" rtlCol="0">
            <a:spAutoFit/>
          </a:bodyPr>
          <a:lstStyle/>
          <a:p>
            <a:pPr>
              <a:buFont typeface="Arial" pitchFamily="34" charset="0"/>
              <a:buChar char="•"/>
            </a:pPr>
            <a:r>
              <a:rPr lang="en-US" dirty="0">
                <a:solidFill>
                  <a:srgbClr val="FF0000"/>
                </a:solidFill>
                <a:latin typeface="Cambria" pitchFamily="18" charset="0"/>
              </a:rPr>
              <a:t> Select a Financial Year and Receipt No. in order to view the Fee Receipt</a:t>
            </a:r>
          </a:p>
          <a:p>
            <a:pPr>
              <a:buFont typeface="Arial" pitchFamily="34" charset="0"/>
              <a:buChar char="•"/>
            </a:pPr>
            <a:r>
              <a:rPr lang="en-US" dirty="0">
                <a:solidFill>
                  <a:srgbClr val="FF0000"/>
                </a:solidFill>
                <a:latin typeface="Cambria" pitchFamily="18" charset="0"/>
              </a:rPr>
              <a:t> Fee Receipt will be reflected for selected options</a:t>
            </a:r>
          </a:p>
        </p:txBody>
      </p:sp>
      <p:cxnSp>
        <p:nvCxnSpPr>
          <p:cNvPr id="9" name="Straight Arrow Connector 8"/>
          <p:cNvCxnSpPr/>
          <p:nvPr/>
        </p:nvCxnSpPr>
        <p:spPr>
          <a:xfrm flipV="1">
            <a:off x="5836567" y="2800350"/>
            <a:ext cx="685800" cy="153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990600" y="1657350"/>
            <a:ext cx="2514600" cy="3190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365080" y="2467690"/>
            <a:ext cx="762000" cy="1447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300534" y="3667089"/>
            <a:ext cx="3810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3524428" y="1816894"/>
            <a:ext cx="739093" cy="4441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063075"/>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15310" y="-14288"/>
            <a:ext cx="4116832"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a:t>
            </a:r>
          </a:p>
        </p:txBody>
      </p:sp>
      <p:sp>
        <p:nvSpPr>
          <p:cNvPr id="3" name="TextBox 2"/>
          <p:cNvSpPr txBox="1"/>
          <p:nvPr/>
        </p:nvSpPr>
        <p:spPr>
          <a:xfrm>
            <a:off x="457200" y="285750"/>
            <a:ext cx="6781800" cy="584775"/>
          </a:xfrm>
          <a:prstGeom prst="rect">
            <a:avLst/>
          </a:prstGeom>
          <a:noFill/>
        </p:spPr>
        <p:txBody>
          <a:bodyPr wrap="square" rtlCol="0">
            <a:spAutoFit/>
          </a:bodyPr>
          <a:lstStyle/>
          <a:p>
            <a:r>
              <a:rPr lang="en-US" sz="1600" b="1" dirty="0">
                <a:latin typeface="Cambria" pitchFamily="18" charset="0"/>
              </a:rPr>
              <a:t>Feedback</a:t>
            </a:r>
          </a:p>
          <a:p>
            <a:r>
              <a:rPr lang="en-US" sz="1600" b="1" dirty="0">
                <a:latin typeface="Cambria" pitchFamily="18" charset="0"/>
              </a:rPr>
              <a:t>Navigation: </a:t>
            </a:r>
            <a:r>
              <a:rPr lang="en-US" sz="1600" dirty="0">
                <a:latin typeface="Cambria" pitchFamily="18" charset="0"/>
              </a:rPr>
              <a:t>Side Panel &gt;&gt; Feedback</a:t>
            </a:r>
            <a:endParaRPr lang="en-US" sz="1600" b="1" dirty="0">
              <a:latin typeface="Cambria" pitchFamily="18" charset="0"/>
            </a:endParaRPr>
          </a:p>
        </p:txBody>
      </p:sp>
      <p:pic>
        <p:nvPicPr>
          <p:cNvPr id="4" name="Picture 3" descr="F:\Maninder\Development\Maninder\Induction_PPT\Mobile App Screenshots\Feedback.jpeg"/>
          <p:cNvPicPr/>
          <p:nvPr/>
        </p:nvPicPr>
        <p:blipFill>
          <a:blip r:embed="rId2">
            <a:extLst>
              <a:ext uri="{28A0092B-C50C-407E-A947-70E740481C1C}">
                <a14:useLocalDpi xmlns:a14="http://schemas.microsoft.com/office/drawing/2010/main" val="0"/>
              </a:ext>
            </a:extLst>
          </a:blip>
          <a:srcRect/>
          <a:stretch>
            <a:fillRect/>
          </a:stretch>
        </p:blipFill>
        <p:spPr bwMode="auto">
          <a:xfrm>
            <a:off x="914400" y="895350"/>
            <a:ext cx="2133600" cy="4222809"/>
          </a:xfrm>
          <a:prstGeom prst="rect">
            <a:avLst/>
          </a:prstGeom>
          <a:noFill/>
          <a:ln>
            <a:noFill/>
          </a:ln>
        </p:spPr>
      </p:pic>
      <p:grpSp>
        <p:nvGrpSpPr>
          <p:cNvPr id="17" name="Group 16"/>
          <p:cNvGrpSpPr/>
          <p:nvPr/>
        </p:nvGrpSpPr>
        <p:grpSpPr>
          <a:xfrm>
            <a:off x="656612" y="1608680"/>
            <a:ext cx="5305772" cy="2488648"/>
            <a:chOff x="656612" y="1608680"/>
            <a:chExt cx="5305772" cy="2488648"/>
          </a:xfrm>
        </p:grpSpPr>
        <p:sp>
          <p:nvSpPr>
            <p:cNvPr id="7" name="TextBox 6"/>
            <p:cNvSpPr txBox="1"/>
            <p:nvPr/>
          </p:nvSpPr>
          <p:spPr>
            <a:xfrm>
              <a:off x="3628892" y="2281446"/>
              <a:ext cx="1752600" cy="1815882"/>
            </a:xfrm>
            <a:prstGeom prst="rect">
              <a:avLst/>
            </a:prstGeom>
            <a:noFill/>
            <a:ln>
              <a:solidFill>
                <a:srgbClr val="FF0000"/>
              </a:solidFill>
              <a:prstDash val="dashDot"/>
            </a:ln>
          </p:spPr>
          <p:txBody>
            <a:bodyPr wrap="square" rtlCol="0">
              <a:spAutoFit/>
            </a:bodyPr>
            <a:lstStyle/>
            <a:p>
              <a:pPr>
                <a:buFont typeface="Arial" pitchFamily="34" charset="0"/>
                <a:buChar char="•"/>
              </a:pPr>
              <a:r>
                <a:rPr lang="en-US" dirty="0">
                  <a:solidFill>
                    <a:srgbClr val="FF0000"/>
                  </a:solidFill>
                  <a:latin typeface="Cambria" pitchFamily="18" charset="0"/>
                </a:rPr>
                <a:t> Select Category against which Feedback is to be submitted</a:t>
              </a:r>
            </a:p>
            <a:p>
              <a:pPr>
                <a:buFont typeface="Arial" pitchFamily="34" charset="0"/>
                <a:buChar char="•"/>
              </a:pPr>
              <a:r>
                <a:rPr lang="en-US" dirty="0">
                  <a:solidFill>
                    <a:srgbClr val="FF0000"/>
                  </a:solidFill>
                  <a:latin typeface="Cambria" pitchFamily="18" charset="0"/>
                </a:rPr>
                <a:t> Feedback can be given by selecting Rating against each parameter</a:t>
              </a:r>
            </a:p>
          </p:txBody>
        </p:sp>
        <p:cxnSp>
          <p:nvCxnSpPr>
            <p:cNvPr id="8" name="Straight Arrow Connector 7"/>
            <p:cNvCxnSpPr/>
            <p:nvPr/>
          </p:nvCxnSpPr>
          <p:spPr>
            <a:xfrm flipV="1">
              <a:off x="5381492" y="2800350"/>
              <a:ext cx="580892"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56612" y="1608680"/>
              <a:ext cx="2514600" cy="3190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96239" y="2330529"/>
              <a:ext cx="762000" cy="1447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116315" y="3500646"/>
              <a:ext cx="3810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9" idx="3"/>
            </p:cNvCxnSpPr>
            <p:nvPr/>
          </p:nvCxnSpPr>
          <p:spPr>
            <a:xfrm flipH="1" flipV="1">
              <a:off x="3171212" y="1768224"/>
              <a:ext cx="606070" cy="3463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3" name="Picture 12" descr="F:\Maninder\Development\Maninder\Induction_PPT\Mobile App Screenshots\Feedback_1.jpeg"/>
          <p:cNvPicPr/>
          <p:nvPr/>
        </p:nvPicPr>
        <p:blipFill>
          <a:blip r:embed="rId3">
            <a:extLst>
              <a:ext uri="{28A0092B-C50C-407E-A947-70E740481C1C}">
                <a14:useLocalDpi xmlns:a14="http://schemas.microsoft.com/office/drawing/2010/main" val="0"/>
              </a:ext>
            </a:extLst>
          </a:blip>
          <a:srcRect/>
          <a:stretch>
            <a:fillRect/>
          </a:stretch>
        </p:blipFill>
        <p:spPr bwMode="auto">
          <a:xfrm>
            <a:off x="5987562" y="971550"/>
            <a:ext cx="2204440" cy="4165758"/>
          </a:xfrm>
          <a:prstGeom prst="rect">
            <a:avLst/>
          </a:prstGeom>
          <a:noFill/>
          <a:ln>
            <a:noFill/>
          </a:ln>
        </p:spPr>
      </p:pic>
    </p:spTree>
    <p:extLst>
      <p:ext uri="{BB962C8B-B14F-4D97-AF65-F5344CB8AC3E}">
        <p14:creationId xmlns:p14="http://schemas.microsoft.com/office/powerpoint/2010/main" val="127441897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533400" y="1446371"/>
            <a:ext cx="3505200" cy="1692771"/>
          </a:xfrm>
          <a:prstGeom prst="rect">
            <a:avLst/>
          </a:prstGeom>
          <a:solidFill>
            <a:schemeClr val="accent6">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IN" sz="1600" b="1" dirty="0">
                <a:latin typeface="Cambria" pitchFamily="18" charset="0"/>
                <a:ea typeface="Cambria" pitchFamily="18" charset="0"/>
              </a:rPr>
              <a:t>Left Side Quick Links:</a:t>
            </a:r>
          </a:p>
          <a:p>
            <a:pPr marL="0" marR="0" lvl="0" indent="0" algn="l" defTabSz="914400" rtl="0" eaLnBrk="1" fontAlgn="base" latinLnBrk="0" hangingPunct="1">
              <a:lnSpc>
                <a:spcPct val="100000"/>
              </a:lnSpc>
              <a:spcBef>
                <a:spcPct val="0"/>
              </a:spcBef>
              <a:spcAft>
                <a:spcPct val="0"/>
              </a:spcAft>
              <a:buClrTx/>
              <a:buSzTx/>
              <a:buFontTx/>
              <a:buNone/>
              <a:tabLst/>
            </a:pPr>
            <a:endParaRPr lang="en-IN" sz="800" b="1" dirty="0">
              <a:latin typeface="Cambria" pitchFamily="18" charset="0"/>
              <a:ea typeface="Cambria"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lang="en-IN" sz="1600" dirty="0">
                <a:latin typeface="Cambria" pitchFamily="18" charset="0"/>
                <a:ea typeface="Cambria" pitchFamily="18" charset="0"/>
              </a:rPr>
              <a:t> Dashboard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lang="en-IN" sz="1600" dirty="0">
                <a:latin typeface="Cambria" pitchFamily="18" charset="0"/>
                <a:ea typeface="Cambria" pitchFamily="18" charset="0"/>
              </a:rPr>
              <a:t> My Class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lang="en-IN" sz="1600" dirty="0">
                <a:latin typeface="Cambria" pitchFamily="18" charset="0"/>
                <a:ea typeface="Cambria" pitchFamily="18" charset="0"/>
              </a:rPr>
              <a:t> Chat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lang="en-IN" sz="1600" dirty="0">
                <a:latin typeface="Cambria" pitchFamily="18" charset="0"/>
                <a:ea typeface="Cambria" pitchFamily="18" charset="0"/>
              </a:rPr>
              <a:t> Online Assessment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lang="en-IN" sz="1600" dirty="0">
                <a:latin typeface="Cambria" pitchFamily="18" charset="0"/>
                <a:ea typeface="Cambria" pitchFamily="18" charset="0"/>
              </a:rPr>
              <a:t> Event</a:t>
            </a:r>
          </a:p>
        </p:txBody>
      </p:sp>
      <p:sp>
        <p:nvSpPr>
          <p:cNvPr id="7" name="Rectangle 6"/>
          <p:cNvSpPr>
            <a:spLocks noChangeArrowheads="1"/>
          </p:cNvSpPr>
          <p:nvPr/>
        </p:nvSpPr>
        <p:spPr bwMode="auto">
          <a:xfrm>
            <a:off x="2300068" y="55162"/>
            <a:ext cx="4147289" cy="461665"/>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Dashboard with quick Links</a:t>
            </a:r>
          </a:p>
        </p:txBody>
      </p:sp>
      <p:sp>
        <p:nvSpPr>
          <p:cNvPr id="12" name="Rectangle 1"/>
          <p:cNvSpPr>
            <a:spLocks noChangeArrowheads="1"/>
          </p:cNvSpPr>
          <p:nvPr/>
        </p:nvSpPr>
        <p:spPr bwMode="auto">
          <a:xfrm>
            <a:off x="4691753" y="930301"/>
            <a:ext cx="3810000" cy="3416320"/>
          </a:xfrm>
          <a:prstGeom prst="rect">
            <a:avLst/>
          </a:prstGeom>
          <a:solidFill>
            <a:schemeClr val="accent6">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IN" sz="1600" b="1" dirty="0">
                <a:latin typeface="Cambria" pitchFamily="18" charset="0"/>
                <a:ea typeface="Cambria" pitchFamily="18" charset="0"/>
              </a:rPr>
              <a:t>Middle Section:</a:t>
            </a:r>
          </a:p>
          <a:p>
            <a:pPr marL="0" marR="0" lvl="0" indent="0" algn="l" defTabSz="914400" rtl="0" eaLnBrk="1" fontAlgn="base" latinLnBrk="0" hangingPunct="1">
              <a:lnSpc>
                <a:spcPct val="100000"/>
              </a:lnSpc>
              <a:spcBef>
                <a:spcPct val="0"/>
              </a:spcBef>
              <a:spcAft>
                <a:spcPct val="0"/>
              </a:spcAft>
              <a:buClrTx/>
              <a:buSzTx/>
              <a:buFontTx/>
              <a:buNone/>
              <a:tabLst/>
            </a:pPr>
            <a:endParaRPr lang="en-IN" sz="800" b="1" dirty="0">
              <a:latin typeface="Cambria" pitchFamily="18" charset="0"/>
              <a:ea typeface="Cambria"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lang="en-IN" sz="1600" dirty="0">
                <a:latin typeface="Cambria" pitchFamily="18" charset="0"/>
                <a:ea typeface="Cambria" pitchFamily="18" charset="0"/>
              </a:rPr>
              <a:t> Happenings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lang="en-IN" sz="1600" dirty="0">
                <a:latin typeface="Cambria" pitchFamily="18" charset="0"/>
                <a:ea typeface="Cambria" pitchFamily="18" charset="0"/>
              </a:rPr>
              <a:t> Resources</a:t>
            </a:r>
            <a:r>
              <a:rPr lang="en-US" sz="1600" dirty="0">
                <a:latin typeface="Cambria" pitchFamily="18" charset="0"/>
                <a:ea typeface="Cambria" pitchFamily="18" charset="0"/>
              </a:rPr>
              <a:t> </a:t>
            </a:r>
          </a:p>
          <a:p>
            <a:pPr fontAlgn="base">
              <a:spcBef>
                <a:spcPct val="0"/>
              </a:spcBef>
              <a:spcAft>
                <a:spcPct val="0"/>
              </a:spcAft>
              <a:buClrTx/>
              <a:buFont typeface="Wingdings" pitchFamily="2" charset="2"/>
              <a:buChar char="q"/>
            </a:pPr>
            <a:r>
              <a:rPr lang="en-US" sz="1600" dirty="0">
                <a:latin typeface="Cambria" pitchFamily="18" charset="0"/>
                <a:ea typeface="Cambria" pitchFamily="18" charset="0"/>
              </a:rPr>
              <a:t> CGPA</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 PCP Attendance</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 Events </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 Today’s PCP Classes</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 Pending Assignments</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 My Messages</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Recently Placed (Regular)</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Today’s Placement Drives (Regular)</a:t>
            </a:r>
          </a:p>
          <a:p>
            <a:pPr fontAlgn="base">
              <a:spcBef>
                <a:spcPct val="0"/>
              </a:spcBef>
              <a:spcAft>
                <a:spcPct val="0"/>
              </a:spcAft>
              <a:buClrTx/>
              <a:buFont typeface="Wingdings" pitchFamily="2" charset="2"/>
              <a:buChar char="q"/>
            </a:pPr>
            <a:r>
              <a:rPr lang="en-IN" sz="1600" dirty="0">
                <a:latin typeface="Cambria" pitchFamily="18" charset="0"/>
                <a:ea typeface="Cambria" pitchFamily="18" charset="0"/>
              </a:rPr>
              <a:t>Announcements</a:t>
            </a:r>
          </a:p>
          <a:p>
            <a:pPr fontAlgn="base">
              <a:spcBef>
                <a:spcPct val="0"/>
              </a:spcBef>
              <a:spcAft>
                <a:spcPct val="0"/>
              </a:spcAft>
              <a:buClrTx/>
            </a:pPr>
            <a:endParaRPr lang="en-IN" sz="1600" dirty="0">
              <a:latin typeface="Cambria" pitchFamily="18" charset="0"/>
              <a:ea typeface="Cambria" pitchFamily="18" charset="0"/>
            </a:endParaRPr>
          </a:p>
        </p:txBody>
      </p:sp>
      <p:cxnSp>
        <p:nvCxnSpPr>
          <p:cNvPr id="6" name="Straight Arrow Connector 5"/>
          <p:cNvCxnSpPr>
            <a:stCxn id="7" idx="2"/>
          </p:cNvCxnSpPr>
          <p:nvPr/>
        </p:nvCxnSpPr>
        <p:spPr>
          <a:xfrm rot="5400000">
            <a:off x="3140596" y="-32968"/>
            <a:ext cx="683323" cy="1782913"/>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a:stCxn id="7" idx="2"/>
          </p:cNvCxnSpPr>
          <p:nvPr/>
        </p:nvCxnSpPr>
        <p:spPr>
          <a:xfrm rot="16200000" flipH="1">
            <a:off x="5045595" y="-155056"/>
            <a:ext cx="607125" cy="1950889"/>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24573937"/>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484956" y="-14288"/>
            <a:ext cx="5777543"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 (Side Panel)</a:t>
            </a:r>
          </a:p>
        </p:txBody>
      </p:sp>
      <p:sp>
        <p:nvSpPr>
          <p:cNvPr id="14" name="TextBox 13"/>
          <p:cNvSpPr txBox="1"/>
          <p:nvPr/>
        </p:nvSpPr>
        <p:spPr>
          <a:xfrm>
            <a:off x="480699" y="539175"/>
            <a:ext cx="6781800" cy="584775"/>
          </a:xfrm>
          <a:prstGeom prst="rect">
            <a:avLst/>
          </a:prstGeom>
          <a:noFill/>
        </p:spPr>
        <p:txBody>
          <a:bodyPr wrap="square" rtlCol="0">
            <a:spAutoFit/>
          </a:bodyPr>
          <a:lstStyle/>
          <a:p>
            <a:r>
              <a:rPr lang="en-US" sz="1600" b="1" dirty="0">
                <a:latin typeface="Cambria" pitchFamily="18" charset="0"/>
              </a:rPr>
              <a:t>Holiday List</a:t>
            </a:r>
          </a:p>
          <a:p>
            <a:r>
              <a:rPr lang="en-US" sz="1600" b="1" dirty="0">
                <a:latin typeface="Cambria" pitchFamily="18" charset="0"/>
              </a:rPr>
              <a:t>Navigation: </a:t>
            </a:r>
            <a:r>
              <a:rPr lang="en-US" sz="1600" dirty="0">
                <a:latin typeface="Cambria" pitchFamily="18" charset="0"/>
              </a:rPr>
              <a:t>Side Panel &gt;&gt; Holiday List</a:t>
            </a:r>
            <a:endParaRPr lang="en-US" sz="1600" b="1" dirty="0">
              <a:latin typeface="Cambria" pitchFamily="18" charset="0"/>
            </a:endParaRPr>
          </a:p>
        </p:txBody>
      </p:sp>
      <p:pic>
        <p:nvPicPr>
          <p:cNvPr id="5" name="Picture 4" descr="Holiday List.jpg"/>
          <p:cNvPicPr>
            <a:picLocks noChangeAspect="1"/>
          </p:cNvPicPr>
          <p:nvPr/>
        </p:nvPicPr>
        <p:blipFill rotWithShape="1">
          <a:blip r:embed="rId2"/>
          <a:srcRect t="4074" b="12345"/>
          <a:stretch/>
        </p:blipFill>
        <p:spPr>
          <a:xfrm>
            <a:off x="3581400" y="1123950"/>
            <a:ext cx="2295454" cy="3657600"/>
          </a:xfrm>
          <a:prstGeom prst="rect">
            <a:avLst/>
          </a:prstGeom>
        </p:spPr>
      </p:pic>
      <p:sp>
        <p:nvSpPr>
          <p:cNvPr id="8" name="Rounded Rectangle 7"/>
          <p:cNvSpPr/>
          <p:nvPr/>
        </p:nvSpPr>
        <p:spPr>
          <a:xfrm>
            <a:off x="5486400" y="1352550"/>
            <a:ext cx="3810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327039"/>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84956" y="-14288"/>
            <a:ext cx="5777543"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 (Side Panel)</a:t>
            </a:r>
          </a:p>
        </p:txBody>
      </p:sp>
      <p:sp>
        <p:nvSpPr>
          <p:cNvPr id="3" name="TextBox 2"/>
          <p:cNvSpPr txBox="1"/>
          <p:nvPr/>
        </p:nvSpPr>
        <p:spPr>
          <a:xfrm>
            <a:off x="480699" y="539175"/>
            <a:ext cx="6781800" cy="584775"/>
          </a:xfrm>
          <a:prstGeom prst="rect">
            <a:avLst/>
          </a:prstGeom>
          <a:noFill/>
        </p:spPr>
        <p:txBody>
          <a:bodyPr wrap="square" rtlCol="0">
            <a:spAutoFit/>
          </a:bodyPr>
          <a:lstStyle/>
          <a:p>
            <a:r>
              <a:rPr lang="en-US" sz="1600" b="1" dirty="0">
                <a:latin typeface="Cambria" pitchFamily="18" charset="0"/>
              </a:rPr>
              <a:t>Important Dates</a:t>
            </a:r>
          </a:p>
          <a:p>
            <a:r>
              <a:rPr lang="en-US" sz="1600" b="1" dirty="0">
                <a:latin typeface="Cambria" pitchFamily="18" charset="0"/>
              </a:rPr>
              <a:t>Navigation: </a:t>
            </a:r>
            <a:r>
              <a:rPr lang="en-US" sz="1600" dirty="0">
                <a:latin typeface="Cambria" pitchFamily="18" charset="0"/>
              </a:rPr>
              <a:t>Side Panel &gt;&gt; Important Dates</a:t>
            </a:r>
            <a:endParaRPr lang="en-US" sz="1600" b="1" dirty="0">
              <a:latin typeface="Cambria" pitchFamily="18" charset="0"/>
            </a:endParaRPr>
          </a:p>
        </p:txBody>
      </p:sp>
      <p:pic>
        <p:nvPicPr>
          <p:cNvPr id="4" name="Picture 3" descr="F:\Maninder\Development\Maninder\Induction_PPT\Mobile App Screenshots\Calendar.jpeg"/>
          <p:cNvPicPr/>
          <p:nvPr/>
        </p:nvPicPr>
        <p:blipFill rotWithShape="1">
          <a:blip r:embed="rId2">
            <a:extLst>
              <a:ext uri="{28A0092B-C50C-407E-A947-70E740481C1C}">
                <a14:useLocalDpi xmlns:a14="http://schemas.microsoft.com/office/drawing/2010/main" val="0"/>
              </a:ext>
            </a:extLst>
          </a:blip>
          <a:srcRect t="3897" b="45389"/>
          <a:stretch/>
        </p:blipFill>
        <p:spPr bwMode="auto">
          <a:xfrm>
            <a:off x="3124200" y="1153222"/>
            <a:ext cx="3124200" cy="3990278"/>
          </a:xfrm>
          <a:prstGeom prst="rect">
            <a:avLst/>
          </a:prstGeom>
          <a:noFill/>
          <a:ln w="3175">
            <a:solidFill>
              <a:schemeClr val="tx1"/>
            </a:solidFill>
          </a:ln>
          <a:extLst>
            <a:ext uri="{53640926-AAD7-44D8-BBD7-CCE9431645EC}">
              <a14:shadowObscured xmlns:a14="http://schemas.microsoft.com/office/drawing/2010/main"/>
            </a:ext>
          </a:extLst>
        </p:spPr>
      </p:pic>
      <p:sp>
        <p:nvSpPr>
          <p:cNvPr id="5" name="Rounded Rectangle 4"/>
          <p:cNvSpPr/>
          <p:nvPr/>
        </p:nvSpPr>
        <p:spPr>
          <a:xfrm flipV="1">
            <a:off x="5791200" y="1733550"/>
            <a:ext cx="457200" cy="381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867349"/>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84956" y="-14288"/>
            <a:ext cx="5777543"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 (Side Panel)</a:t>
            </a:r>
          </a:p>
        </p:txBody>
      </p:sp>
      <p:sp>
        <p:nvSpPr>
          <p:cNvPr id="3" name="TextBox 2"/>
          <p:cNvSpPr txBox="1"/>
          <p:nvPr/>
        </p:nvSpPr>
        <p:spPr>
          <a:xfrm>
            <a:off x="480699" y="539175"/>
            <a:ext cx="6781800" cy="584775"/>
          </a:xfrm>
          <a:prstGeom prst="rect">
            <a:avLst/>
          </a:prstGeom>
          <a:noFill/>
        </p:spPr>
        <p:txBody>
          <a:bodyPr wrap="square" rtlCol="0">
            <a:spAutoFit/>
          </a:bodyPr>
          <a:lstStyle/>
          <a:p>
            <a:r>
              <a:rPr lang="en-US" sz="1600" b="1" dirty="0">
                <a:latin typeface="Cambria" pitchFamily="18" charset="0"/>
              </a:rPr>
              <a:t>Important Dates</a:t>
            </a:r>
          </a:p>
          <a:p>
            <a:r>
              <a:rPr lang="en-US" sz="1600" b="1" dirty="0">
                <a:latin typeface="Cambria" pitchFamily="18" charset="0"/>
              </a:rPr>
              <a:t>Navigation: </a:t>
            </a:r>
            <a:r>
              <a:rPr lang="en-US" sz="1600" dirty="0">
                <a:latin typeface="Cambria" pitchFamily="18" charset="0"/>
              </a:rPr>
              <a:t>Side Panel &gt;&gt; Messages</a:t>
            </a:r>
            <a:endParaRPr lang="en-US" sz="1600" b="1" dirty="0">
              <a:latin typeface="Cambria" pitchFamily="18" charset="0"/>
            </a:endParaRPr>
          </a:p>
        </p:txBody>
      </p:sp>
      <p:pic>
        <p:nvPicPr>
          <p:cNvPr id="4" name="Picture 3" descr="F:\Maninder\Development\Maninder\Induction_PPT\Mobile App Screenshots\Messages.jpeg"/>
          <p:cNvPicPr/>
          <p:nvPr/>
        </p:nvPicPr>
        <p:blipFill rotWithShape="1">
          <a:blip r:embed="rId2">
            <a:extLst>
              <a:ext uri="{28A0092B-C50C-407E-A947-70E740481C1C}">
                <a14:useLocalDpi xmlns:a14="http://schemas.microsoft.com/office/drawing/2010/main" val="0"/>
              </a:ext>
            </a:extLst>
          </a:blip>
          <a:srcRect t="5026" b="20400"/>
          <a:stretch/>
        </p:blipFill>
        <p:spPr bwMode="auto">
          <a:xfrm>
            <a:off x="3334549" y="1235727"/>
            <a:ext cx="2078355" cy="335661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6553200" y="2114551"/>
            <a:ext cx="2133600" cy="1384995"/>
          </a:xfrm>
          <a:prstGeom prst="rect">
            <a:avLst/>
          </a:prstGeom>
          <a:noFill/>
          <a:ln>
            <a:solidFill>
              <a:srgbClr val="FF0000"/>
            </a:solidFill>
            <a:prstDash val="dashDot"/>
          </a:ln>
        </p:spPr>
        <p:txBody>
          <a:bodyPr wrap="square" rtlCol="0">
            <a:spAutoFit/>
          </a:bodyPr>
          <a:lstStyle/>
          <a:p>
            <a:r>
              <a:rPr lang="en-US" dirty="0">
                <a:solidFill>
                  <a:srgbClr val="FF0000"/>
                </a:solidFill>
                <a:latin typeface="Cambria" pitchFamily="18" charset="0"/>
              </a:rPr>
              <a:t>Messages can be accessed either through “Notifications” option on dashboard or through “Messages” option available in menu</a:t>
            </a:r>
          </a:p>
        </p:txBody>
      </p:sp>
      <p:cxnSp>
        <p:nvCxnSpPr>
          <p:cNvPr id="9" name="Straight Arrow Connector 8"/>
          <p:cNvCxnSpPr>
            <a:stCxn id="6" idx="1"/>
          </p:cNvCxnSpPr>
          <p:nvPr/>
        </p:nvCxnSpPr>
        <p:spPr>
          <a:xfrm flipH="1" flipV="1">
            <a:off x="5412904" y="2114551"/>
            <a:ext cx="1140296" cy="6924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53017"/>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76400" y="-46118"/>
            <a:ext cx="5777543"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Mobile App (Side Panel)</a:t>
            </a:r>
          </a:p>
        </p:txBody>
      </p:sp>
      <p:sp>
        <p:nvSpPr>
          <p:cNvPr id="3" name="TextBox 2"/>
          <p:cNvSpPr txBox="1"/>
          <p:nvPr/>
        </p:nvSpPr>
        <p:spPr>
          <a:xfrm>
            <a:off x="480699" y="539175"/>
            <a:ext cx="6781800" cy="830997"/>
          </a:xfrm>
          <a:prstGeom prst="rect">
            <a:avLst/>
          </a:prstGeom>
          <a:noFill/>
        </p:spPr>
        <p:txBody>
          <a:bodyPr wrap="square" rtlCol="0">
            <a:spAutoFit/>
          </a:bodyPr>
          <a:lstStyle/>
          <a:p>
            <a:r>
              <a:rPr lang="en-US" sz="1600" b="1" dirty="0">
                <a:latin typeface="Cambria" pitchFamily="18" charset="0"/>
              </a:rPr>
              <a:t>PCP</a:t>
            </a:r>
          </a:p>
          <a:p>
            <a:r>
              <a:rPr lang="en-US" sz="1600" b="1" dirty="0">
                <a:latin typeface="Cambria" pitchFamily="18" charset="0"/>
              </a:rPr>
              <a:t>Navigation: </a:t>
            </a:r>
            <a:r>
              <a:rPr lang="en-US" sz="1600" dirty="0">
                <a:latin typeface="Cambria" pitchFamily="18" charset="0"/>
              </a:rPr>
              <a:t>Side Panel &gt;&gt; PCP Registration, PCP Attendance, PCP Guidelines, PCP Certificate, PCP Time Table</a:t>
            </a:r>
            <a:endParaRPr lang="en-US" sz="1600" b="1" dirty="0">
              <a:latin typeface="Cambria" pitchFamily="18" charset="0"/>
            </a:endParaRPr>
          </a:p>
        </p:txBody>
      </p:sp>
      <p:pic>
        <p:nvPicPr>
          <p:cNvPr id="4" name="Picture 3" descr="F:\Maninder\Development\Maninder\Induction_PPT\Mobile App Screenshots\PCP.jpeg"/>
          <p:cNvPicPr/>
          <p:nvPr/>
        </p:nvPicPr>
        <p:blipFill rotWithShape="1">
          <a:blip r:embed="rId2">
            <a:extLst>
              <a:ext uri="{28A0092B-C50C-407E-A947-70E740481C1C}">
                <a14:useLocalDpi xmlns:a14="http://schemas.microsoft.com/office/drawing/2010/main" val="0"/>
              </a:ext>
            </a:extLst>
          </a:blip>
          <a:srcRect b="53615"/>
          <a:stretch/>
        </p:blipFill>
        <p:spPr bwMode="auto">
          <a:xfrm>
            <a:off x="3351530" y="1346834"/>
            <a:ext cx="3125470" cy="3510915"/>
          </a:xfrm>
          <a:prstGeom prst="rect">
            <a:avLst/>
          </a:prstGeom>
          <a:noFill/>
          <a:ln>
            <a:noFill/>
          </a:ln>
          <a:extLst>
            <a:ext uri="{53640926-AAD7-44D8-BBD7-CCE9431645EC}">
              <a14:shadowObscured xmlns:a14="http://schemas.microsoft.com/office/drawing/2010/main"/>
            </a:ext>
          </a:extLst>
        </p:spPr>
      </p:pic>
      <p:sp>
        <p:nvSpPr>
          <p:cNvPr id="5" name="Left Brace 4">
            <a:extLst>
              <a:ext uri="{FF2B5EF4-FFF2-40B4-BE49-F238E27FC236}">
                <a16:creationId xmlns:a16="http://schemas.microsoft.com/office/drawing/2014/main" id="{0F8781FF-7679-1F67-7B73-A4C5064DD033}"/>
              </a:ext>
            </a:extLst>
          </p:cNvPr>
          <p:cNvSpPr/>
          <p:nvPr/>
        </p:nvSpPr>
        <p:spPr>
          <a:xfrm>
            <a:off x="3159752" y="2724149"/>
            <a:ext cx="421648" cy="2133599"/>
          </a:xfrm>
          <a:prstGeom prst="leftBrace">
            <a:avLst>
              <a:gd name="adj1" fmla="val 99250"/>
              <a:gd name="adj2" fmla="val 52244"/>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38794" y="2159853"/>
            <a:ext cx="2133600" cy="954107"/>
          </a:xfrm>
          <a:prstGeom prst="rect">
            <a:avLst/>
          </a:prstGeom>
          <a:noFill/>
          <a:ln>
            <a:solidFill>
              <a:srgbClr val="FF0000"/>
            </a:solidFill>
            <a:prstDash val="dashDot"/>
          </a:ln>
        </p:spPr>
        <p:txBody>
          <a:bodyPr wrap="square" rtlCol="0">
            <a:spAutoFit/>
          </a:bodyPr>
          <a:lstStyle/>
          <a:p>
            <a:r>
              <a:rPr lang="en-US" dirty="0">
                <a:solidFill>
                  <a:srgbClr val="FF0000"/>
                </a:solidFill>
                <a:latin typeface="Cambria" pitchFamily="18" charset="0"/>
              </a:rPr>
              <a:t>PCP related interfaces can be accessed through side panel options of each interface</a:t>
            </a:r>
          </a:p>
        </p:txBody>
      </p:sp>
      <p:cxnSp>
        <p:nvCxnSpPr>
          <p:cNvPr id="8" name="Straight Arrow Connector 7"/>
          <p:cNvCxnSpPr/>
          <p:nvPr/>
        </p:nvCxnSpPr>
        <p:spPr>
          <a:xfrm>
            <a:off x="2399244" y="2809159"/>
            <a:ext cx="877356" cy="2931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437306"/>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76400" y="0"/>
            <a:ext cx="5787161"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a:t>
            </a:r>
            <a:r>
              <a:rPr lang="en-US" sz="2400" b="1" dirty="0">
                <a:solidFill>
                  <a:schemeClr val="accent1">
                    <a:lumMod val="50000"/>
                  </a:schemeClr>
                </a:solidFill>
                <a:latin typeface="Cambria" pitchFamily="18" charset="0"/>
                <a:ea typeface="Cambria" pitchFamily="18" charset="0"/>
                <a:cs typeface="Calibri" pitchFamily="34" charset="0"/>
              </a:rPr>
              <a:t>Mobile APP </a:t>
            </a:r>
            <a:r>
              <a:rPr lang="en-IN" sz="2400" b="1" dirty="0">
                <a:solidFill>
                  <a:schemeClr val="accent1">
                    <a:lumMod val="50000"/>
                  </a:schemeClr>
                </a:solidFill>
                <a:latin typeface="Cambria" pitchFamily="18" charset="0"/>
                <a:ea typeface="Cambria" pitchFamily="18" charset="0"/>
                <a:cs typeface="Calibri" pitchFamily="34" charset="0"/>
              </a:rPr>
              <a:t>(Side Panel)</a:t>
            </a:r>
          </a:p>
        </p:txBody>
      </p:sp>
      <p:sp>
        <p:nvSpPr>
          <p:cNvPr id="3" name="TextBox 2"/>
          <p:cNvSpPr txBox="1"/>
          <p:nvPr/>
        </p:nvSpPr>
        <p:spPr>
          <a:xfrm>
            <a:off x="480699" y="539175"/>
            <a:ext cx="6781800" cy="584775"/>
          </a:xfrm>
          <a:prstGeom prst="rect">
            <a:avLst/>
          </a:prstGeom>
          <a:noFill/>
        </p:spPr>
        <p:txBody>
          <a:bodyPr wrap="square" rtlCol="0">
            <a:spAutoFit/>
          </a:bodyPr>
          <a:lstStyle/>
          <a:p>
            <a:r>
              <a:rPr lang="en-US" sz="1600" b="1" dirty="0">
                <a:latin typeface="Cambria" pitchFamily="18" charset="0"/>
              </a:rPr>
              <a:t>View Grades</a:t>
            </a:r>
          </a:p>
          <a:p>
            <a:r>
              <a:rPr lang="en-US" sz="1600" b="1" dirty="0">
                <a:latin typeface="Cambria" pitchFamily="18" charset="0"/>
              </a:rPr>
              <a:t>Navigation: </a:t>
            </a:r>
            <a:r>
              <a:rPr lang="en-US" sz="1600" dirty="0">
                <a:latin typeface="Cambria" pitchFamily="18" charset="0"/>
              </a:rPr>
              <a:t>Side Panel &gt;&gt; View Grades</a:t>
            </a:r>
            <a:endParaRPr lang="en-US" sz="1600" b="1" dirty="0">
              <a:latin typeface="Cambria" pitchFamily="18" charset="0"/>
            </a:endParaRPr>
          </a:p>
        </p:txBody>
      </p:sp>
      <p:pic>
        <p:nvPicPr>
          <p:cNvPr id="4" name="Picture 3" descr="F:\Maninder\Development\Maninder\Induction_PPT\Mobile App Screenshots\View Grades.jpeg"/>
          <p:cNvPicPr/>
          <p:nvPr/>
        </p:nvPicPr>
        <p:blipFill rotWithShape="1">
          <a:blip r:embed="rId3">
            <a:extLst>
              <a:ext uri="{28A0092B-C50C-407E-A947-70E740481C1C}">
                <a14:useLocalDpi xmlns:a14="http://schemas.microsoft.com/office/drawing/2010/main" val="0"/>
              </a:ext>
            </a:extLst>
          </a:blip>
          <a:srcRect t="5563"/>
          <a:stretch/>
        </p:blipFill>
        <p:spPr bwMode="auto">
          <a:xfrm>
            <a:off x="3429000" y="1101183"/>
            <a:ext cx="2286000" cy="4004310"/>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576597" y="1764798"/>
            <a:ext cx="2199606" cy="954107"/>
          </a:xfrm>
          <a:prstGeom prst="rect">
            <a:avLst/>
          </a:prstGeom>
          <a:noFill/>
          <a:ln>
            <a:solidFill>
              <a:srgbClr val="FF0000"/>
            </a:solidFill>
            <a:prstDash val="dashDot"/>
          </a:ln>
        </p:spPr>
        <p:txBody>
          <a:bodyPr wrap="square" rtlCol="0">
            <a:spAutoFit/>
          </a:bodyPr>
          <a:lstStyle/>
          <a:p>
            <a:r>
              <a:rPr lang="en-US" dirty="0">
                <a:solidFill>
                  <a:srgbClr val="FF0000"/>
                </a:solidFill>
                <a:latin typeface="Cambria" pitchFamily="18" charset="0"/>
              </a:rPr>
              <a:t>Term Wise Grade details can be accessed through “View Grades” option in Side Panel</a:t>
            </a:r>
          </a:p>
        </p:txBody>
      </p:sp>
      <p:cxnSp>
        <p:nvCxnSpPr>
          <p:cNvPr id="6" name="Straight Arrow Connector 5"/>
          <p:cNvCxnSpPr/>
          <p:nvPr/>
        </p:nvCxnSpPr>
        <p:spPr>
          <a:xfrm flipV="1">
            <a:off x="2553629" y="1506925"/>
            <a:ext cx="875371" cy="2578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42717"/>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Maninder\Development\Maninder\Induction_PPT\Mobile App Screenshots\Contact_Details.jpeg"/>
          <p:cNvPicPr/>
          <p:nvPr/>
        </p:nvPicPr>
        <p:blipFill rotWithShape="1">
          <a:blip r:embed="rId2">
            <a:extLst>
              <a:ext uri="{28A0092B-C50C-407E-A947-70E740481C1C}">
                <a14:useLocalDpi xmlns:a14="http://schemas.microsoft.com/office/drawing/2010/main" val="0"/>
              </a:ext>
            </a:extLst>
          </a:blip>
          <a:srcRect b="30630"/>
          <a:stretch/>
        </p:blipFill>
        <p:spPr bwMode="auto">
          <a:xfrm>
            <a:off x="3084830" y="1047750"/>
            <a:ext cx="2553970" cy="4095750"/>
          </a:xfrm>
          <a:prstGeom prst="rect">
            <a:avLst/>
          </a:prstGeom>
          <a:noFill/>
          <a:ln>
            <a:noFill/>
          </a:ln>
          <a:extLst>
            <a:ext uri="{53640926-AAD7-44D8-BBD7-CCE9431645EC}">
              <a14:shadowObscured xmlns:a14="http://schemas.microsoft.com/office/drawing/2010/main"/>
            </a:ext>
          </a:extLst>
        </p:spPr>
      </p:pic>
      <p:sp>
        <p:nvSpPr>
          <p:cNvPr id="2" name="Rectangle 1"/>
          <p:cNvSpPr>
            <a:spLocks noChangeArrowheads="1"/>
          </p:cNvSpPr>
          <p:nvPr/>
        </p:nvSpPr>
        <p:spPr bwMode="auto">
          <a:xfrm>
            <a:off x="935928" y="0"/>
            <a:ext cx="5787161" cy="461665"/>
          </a:xfrm>
          <a:prstGeom prst="rect">
            <a:avLst/>
          </a:prstGeom>
          <a:noFill/>
          <a:ln w="9525">
            <a:noFill/>
            <a:miter lim="800000"/>
            <a:headEnd/>
            <a:tailEnd/>
          </a:ln>
        </p:spPr>
        <p:txBody>
          <a:bodyPr wrap="none">
            <a:spAutoFit/>
          </a:bodyPr>
          <a:lstStyle/>
          <a:p>
            <a:pPr algn="ctr"/>
            <a:r>
              <a:rPr lang="en-IN" sz="2400" b="1" dirty="0">
                <a:solidFill>
                  <a:schemeClr val="accent1">
                    <a:lumMod val="50000"/>
                  </a:schemeClr>
                </a:solidFill>
                <a:latin typeface="Cambria" pitchFamily="18" charset="0"/>
                <a:ea typeface="Cambria" pitchFamily="18" charset="0"/>
                <a:cs typeface="Calibri" pitchFamily="34" charset="0"/>
              </a:rPr>
              <a:t>LPU e-Connect: </a:t>
            </a:r>
            <a:r>
              <a:rPr lang="en-US" sz="2400" b="1" dirty="0">
                <a:solidFill>
                  <a:schemeClr val="accent1">
                    <a:lumMod val="50000"/>
                  </a:schemeClr>
                </a:solidFill>
                <a:latin typeface="Cambria" pitchFamily="18" charset="0"/>
                <a:ea typeface="Cambria" pitchFamily="18" charset="0"/>
                <a:cs typeface="Calibri" pitchFamily="34" charset="0"/>
              </a:rPr>
              <a:t>Mobile APP </a:t>
            </a:r>
            <a:r>
              <a:rPr lang="en-IN" sz="2400" b="1" dirty="0">
                <a:solidFill>
                  <a:schemeClr val="accent1">
                    <a:lumMod val="50000"/>
                  </a:schemeClr>
                </a:solidFill>
                <a:latin typeface="Cambria" pitchFamily="18" charset="0"/>
                <a:ea typeface="Cambria" pitchFamily="18" charset="0"/>
                <a:cs typeface="Calibri" pitchFamily="34" charset="0"/>
              </a:rPr>
              <a:t>(Side Panel)</a:t>
            </a:r>
          </a:p>
        </p:txBody>
      </p:sp>
      <p:sp>
        <p:nvSpPr>
          <p:cNvPr id="3" name="TextBox 2"/>
          <p:cNvSpPr txBox="1"/>
          <p:nvPr/>
        </p:nvSpPr>
        <p:spPr>
          <a:xfrm>
            <a:off x="228600" y="438150"/>
            <a:ext cx="6629400" cy="830997"/>
          </a:xfrm>
          <a:prstGeom prst="rect">
            <a:avLst/>
          </a:prstGeom>
          <a:noFill/>
        </p:spPr>
        <p:txBody>
          <a:bodyPr wrap="square" rtlCol="0">
            <a:spAutoFit/>
          </a:bodyPr>
          <a:lstStyle/>
          <a:p>
            <a:r>
              <a:rPr lang="en-US" sz="1600" b="1" dirty="0">
                <a:latin typeface="Cambria" pitchFamily="18" charset="0"/>
              </a:rPr>
              <a:t>University Contact Details</a:t>
            </a:r>
          </a:p>
          <a:p>
            <a:r>
              <a:rPr lang="en-US" sz="1600" b="1" dirty="0">
                <a:latin typeface="Cambria" pitchFamily="18" charset="0"/>
              </a:rPr>
              <a:t>Navigation: </a:t>
            </a:r>
            <a:r>
              <a:rPr lang="en-US" sz="1600" dirty="0">
                <a:latin typeface="Cambria" pitchFamily="18" charset="0"/>
              </a:rPr>
              <a:t>Side Panel &gt;&gt; University Contact Details</a:t>
            </a:r>
          </a:p>
          <a:p>
            <a:endParaRPr lang="en-US" sz="1600" dirty="0">
              <a:latin typeface="Cambria" pitchFamily="18" charset="0"/>
            </a:endParaRPr>
          </a:p>
        </p:txBody>
      </p:sp>
      <p:sp>
        <p:nvSpPr>
          <p:cNvPr id="9" name="TextBox 8"/>
          <p:cNvSpPr txBox="1"/>
          <p:nvPr/>
        </p:nvSpPr>
        <p:spPr>
          <a:xfrm>
            <a:off x="533400" y="1885950"/>
            <a:ext cx="2057400" cy="523220"/>
          </a:xfrm>
          <a:prstGeom prst="rect">
            <a:avLst/>
          </a:prstGeom>
          <a:noFill/>
        </p:spPr>
        <p:txBody>
          <a:bodyPr wrap="square" rtlCol="0">
            <a:spAutoFit/>
          </a:bodyPr>
          <a:lstStyle/>
          <a:p>
            <a:r>
              <a:rPr lang="en-US" dirty="0">
                <a:solidFill>
                  <a:srgbClr val="FF0000"/>
                </a:solidFill>
                <a:latin typeface="Cambria" pitchFamily="18" charset="0"/>
              </a:rPr>
              <a:t>Postal Details and Other Contact details here.</a:t>
            </a:r>
          </a:p>
        </p:txBody>
      </p:sp>
      <p:cxnSp>
        <p:nvCxnSpPr>
          <p:cNvPr id="10" name="Straight Arrow Connector 9"/>
          <p:cNvCxnSpPr/>
          <p:nvPr/>
        </p:nvCxnSpPr>
        <p:spPr>
          <a:xfrm rot="10800000">
            <a:off x="5447030" y="1592908"/>
            <a:ext cx="10668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72200" y="2114550"/>
            <a:ext cx="2057400" cy="738664"/>
          </a:xfrm>
          <a:prstGeom prst="rect">
            <a:avLst/>
          </a:prstGeom>
          <a:noFill/>
        </p:spPr>
        <p:txBody>
          <a:bodyPr wrap="square" rtlCol="0">
            <a:spAutoFit/>
          </a:bodyPr>
          <a:lstStyle/>
          <a:p>
            <a:r>
              <a:rPr lang="en-US" dirty="0">
                <a:solidFill>
                  <a:srgbClr val="FF0000"/>
                </a:solidFill>
                <a:latin typeface="Cambria" pitchFamily="18" charset="0"/>
              </a:rPr>
              <a:t>Provision to access all the required contact details all at one place.</a:t>
            </a:r>
          </a:p>
        </p:txBody>
      </p:sp>
      <p:sp>
        <p:nvSpPr>
          <p:cNvPr id="15" name="Left Brace 14"/>
          <p:cNvSpPr/>
          <p:nvPr/>
        </p:nvSpPr>
        <p:spPr>
          <a:xfrm>
            <a:off x="2788209" y="1780785"/>
            <a:ext cx="296621" cy="1395401"/>
          </a:xfrm>
          <a:prstGeom prst="leftBrace">
            <a:avLst>
              <a:gd name="adj1" fmla="val 8333"/>
              <a:gd name="adj2" fmla="val 5267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0" y="1946250"/>
            <a:ext cx="9144000" cy="1082700"/>
          </a:xfrm>
          <a:prstGeom prst="rect">
            <a:avLst/>
          </a:prstGeom>
        </p:spPr>
        <p:txBody>
          <a:bodyPr spcFirstLastPara="1" wrap="square" lIns="0" tIns="0" rIns="0" bIns="0" anchor="t" anchorCtr="0">
            <a:noAutofit/>
          </a:bodyPr>
          <a:lstStyle/>
          <a:p>
            <a:pPr algn="ctr"/>
            <a:r>
              <a:rPr lang="en" sz="6600" dirty="0"/>
              <a:t>Thank you</a:t>
            </a:r>
            <a:endParaRPr sz="6600" dirty="0"/>
          </a:p>
        </p:txBody>
      </p:sp>
      <p:sp>
        <p:nvSpPr>
          <p:cNvPr id="347" name="Google Shape;347;p13"/>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fld id="{00000000-1234-1234-1234-123412341234}" type="slidenum">
              <a:rPr lang="en"/>
              <a:pPr/>
              <a:t>86</a:t>
            </a:fld>
            <a:endParaRPr/>
          </a:p>
        </p:txBody>
      </p:sp>
      <p:cxnSp>
        <p:nvCxnSpPr>
          <p:cNvPr id="7" name="Straight Connector 6"/>
          <p:cNvCxnSpPr/>
          <p:nvPr/>
        </p:nvCxnSpPr>
        <p:spPr>
          <a:xfrm>
            <a:off x="0" y="4400550"/>
            <a:ext cx="9144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2357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buClrTx/>
              <a:defRPr/>
            </a:pPr>
            <a:endParaRPr lang="en-US" kern="1200" dirty="0">
              <a:solidFill>
                <a:prstClr val="white"/>
              </a:solidFill>
              <a:latin typeface="Times New Roman"/>
            </a:endParaRPr>
          </a:p>
        </p:txBody>
      </p:sp>
      <p:sp>
        <p:nvSpPr>
          <p:cNvPr id="9"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7"/>
            <a:ext cx="5654629" cy="5143157"/>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0" tIns="34289" rIns="68570" bIns="34289" rtlCol="0" anchor="ctr">
            <a:noAutofit/>
          </a:bodyPr>
          <a:lstStyle/>
          <a:p>
            <a:pPr algn="ctr" defTabSz="685681">
              <a:buClrTx/>
              <a:defRPr/>
            </a:pPr>
            <a:endParaRPr lang="en-US" kern="1200" dirty="0">
              <a:solidFill>
                <a:prstClr val="white"/>
              </a:solidFill>
              <a:latin typeface="Times New Roman"/>
            </a:endParaRPr>
          </a:p>
        </p:txBody>
      </p:sp>
      <p:grpSp>
        <p:nvGrpSpPr>
          <p:cNvPr id="3"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9886" y="511221"/>
            <a:ext cx="1171700" cy="879730"/>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sp>
          <p:nvSpPr>
            <p:cNvPr id="13"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10595D"/>
              </a:solidFill>
            </a:ln>
          </p:spPr>
          <p:txBody>
            <a:bodyPr vert="horz" wrap="square" lIns="91440" tIns="45720" rIns="91440" bIns="45720" numCol="1" anchor="t" anchorCtr="0" compatLnSpc="1">
              <a:prstTxWarp prst="textNoShape">
                <a:avLst/>
              </a:prstTxWarp>
            </a:bodyPr>
            <a:lstStyle/>
            <a:p>
              <a:pPr defTabSz="685681">
                <a:buClrTx/>
                <a:defRPr/>
              </a:pPr>
              <a:endParaRPr lang="en-US" kern="1200" dirty="0">
                <a:solidFill>
                  <a:prstClr val="black"/>
                </a:solidFill>
                <a:latin typeface="Times New Roman"/>
                <a:ea typeface="+mn-ea"/>
                <a:cs typeface="+mn-cs"/>
              </a:endParaRPr>
            </a:p>
          </p:txBody>
        </p:sp>
      </p:grpSp>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404568" y="952507"/>
            <a:ext cx="4383823" cy="3238490"/>
          </a:xfrm>
        </p:spPr>
        <p:txBody>
          <a:bodyPr anchor="ctr">
            <a:noAutofit/>
          </a:bodyPr>
          <a:lstStyle/>
          <a:p>
            <a:pPr algn="l"/>
            <a:r>
              <a:rPr lang="en-US" sz="2800" b="1" dirty="0">
                <a:solidFill>
                  <a:schemeClr val="bg1"/>
                </a:solidFill>
                <a:effectLst>
                  <a:outerShdw blurRad="38100" dist="38100" dir="2700000" algn="tl">
                    <a:srgbClr val="000000">
                      <a:alpha val="43137"/>
                    </a:srgbClr>
                  </a:outerShdw>
                </a:effectLst>
                <a:latin typeface="Cambria" pitchFamily="18" charset="0"/>
                <a:ea typeface="Cambria" pitchFamily="18" charset="0"/>
              </a:rPr>
              <a:t>Left Side Quick Links:</a:t>
            </a:r>
            <a:br>
              <a:rPr lang="en-US" sz="28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800" b="1" dirty="0">
                <a:solidFill>
                  <a:schemeClr val="bg1"/>
                </a:solidFill>
                <a:effectLst>
                  <a:outerShdw blurRad="38100" dist="38100" dir="2700000" algn="tl">
                    <a:srgbClr val="000000">
                      <a:alpha val="43137"/>
                    </a:srgbClr>
                  </a:outerShdw>
                </a:effectLst>
                <a:latin typeface="Cambria" pitchFamily="18" charset="0"/>
                <a:ea typeface="Cambria" pitchFamily="18" charset="0"/>
              </a:rPr>
              <a:t/>
            </a:r>
            <a:br>
              <a:rPr lang="en-US" sz="1800" b="1"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t>Dashboard</a:t>
            </a:r>
            <a:b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t>My Class</a:t>
            </a:r>
            <a:b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t>Chat</a:t>
            </a:r>
            <a:b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t>Online Assessment</a:t>
            </a:r>
            <a:b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br>
            <a: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t>Events</a:t>
            </a:r>
            <a:br>
              <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rPr>
            </a:br>
            <a:endParaRPr lang="en-US" sz="1800" dirty="0">
              <a:solidFill>
                <a:schemeClr val="bg1"/>
              </a:solidFill>
              <a:effectLst>
                <a:outerShdw blurRad="38100" dist="38100" dir="2700000" algn="tl">
                  <a:srgbClr val="000000">
                    <a:alpha val="43137"/>
                  </a:srgbClr>
                </a:outerShdw>
              </a:effectLst>
              <a:latin typeface="Cambria" pitchFamily="18" charset="0"/>
              <a:ea typeface="Cambria" pitchFamily="18" charset="0"/>
            </a:endParaRPr>
          </a:p>
        </p:txBody>
      </p:sp>
      <p:pic>
        <p:nvPicPr>
          <p:cNvPr id="8" name="Graphic 7" descr="End with solid fill">
            <a:hlinkClick r:id="rId2" action="ppaction://hlinksldjump"/>
            <a:extLst>
              <a:ext uri="{FF2B5EF4-FFF2-40B4-BE49-F238E27FC236}">
                <a16:creationId xmlns:a16="http://schemas.microsoft.com/office/drawing/2014/main" id="{EAE31269-0E4B-4179-9ADB-AE274FEDC72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0417" t="19722" r="10417" b="19861"/>
          <a:stretch/>
        </p:blipFill>
        <p:spPr>
          <a:xfrm>
            <a:off x="8785866" y="4845670"/>
            <a:ext cx="224659" cy="171450"/>
          </a:xfrm>
          <a:prstGeom prst="rect">
            <a:avLst/>
          </a:prstGeom>
          <a:effectLst>
            <a:outerShdw blurRad="50800" dist="38100" dir="2700000" algn="tl" rotWithShape="0">
              <a:prstClr val="black">
                <a:alpha val="40000"/>
              </a:prstClr>
            </a:outerShdw>
          </a:effectLst>
        </p:spPr>
      </p:pic>
      <p:pic>
        <p:nvPicPr>
          <p:cNvPr id="10" name="Graphic 9" descr="Hamburger Menu Icon with solid fill">
            <a:hlinkClick r:id="rId5" action="ppaction://hlinksldjump"/>
            <a:extLst>
              <a:ext uri="{FF2B5EF4-FFF2-40B4-BE49-F238E27FC236}">
                <a16:creationId xmlns:a16="http://schemas.microsoft.com/office/drawing/2014/main" id="{FED27FE7-344F-4F7E-B116-83F57B7C563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292" t="16945" r="10124" b="17222"/>
          <a:stretch/>
        </p:blipFill>
        <p:spPr>
          <a:xfrm>
            <a:off x="8453221" y="4856047"/>
            <a:ext cx="207260" cy="171450"/>
          </a:xfrm>
          <a:prstGeom prst="rect">
            <a:avLst/>
          </a:prstGeom>
        </p:spPr>
      </p:pic>
      <p:pic>
        <p:nvPicPr>
          <p:cNvPr id="11" name="Google Shape;71;p1"/>
          <p:cNvPicPr preferRelativeResize="0"/>
          <p:nvPr/>
        </p:nvPicPr>
        <p:blipFill rotWithShape="1">
          <a:blip r:embed="rId8">
            <a:alphaModFix/>
          </a:blip>
          <a:srcRect/>
          <a:stretch/>
        </p:blipFill>
        <p:spPr>
          <a:xfrm>
            <a:off x="5650154" y="3602785"/>
            <a:ext cx="3464719" cy="935830"/>
          </a:xfrm>
          <a:prstGeom prst="rect">
            <a:avLst/>
          </a:prstGeom>
          <a:noFill/>
          <a:ln>
            <a:noFill/>
          </a:ln>
        </p:spPr>
      </p:pic>
    </p:spTree>
    <p:extLst>
      <p:ext uri="{BB962C8B-B14F-4D97-AF65-F5344CB8AC3E}">
        <p14:creationId xmlns:p14="http://schemas.microsoft.com/office/powerpoint/2010/main" val="749788117"/>
      </p:ext>
    </p:extLst>
  </p:cSld>
  <p:clrMapOvr>
    <a:masterClrMapping/>
  </p:clrMapOvr>
  <p:transition spd="med">
    <p:fade/>
  </p:transition>
</p:sld>
</file>

<file path=ppt/theme/theme1.xml><?xml version="1.0" encoding="utf-8"?>
<a:theme xmlns:a="http://schemas.openxmlformats.org/drawingml/2006/main" name="Gaoler template">
  <a:themeElements>
    <a:clrScheme name="Custom 16">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FFFFFF"/>
      </a:hlink>
      <a:folHlink>
        <a:srgbClr val="7D85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23041</TotalTime>
  <Words>3661</Words>
  <Application>Microsoft Office PowerPoint</Application>
  <PresentationFormat>On-screen Show (16:9)</PresentationFormat>
  <Paragraphs>490</Paragraphs>
  <Slides>86</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Raleway Thin</vt:lpstr>
      <vt:lpstr>Arial</vt:lpstr>
      <vt:lpstr>Cambria</vt:lpstr>
      <vt:lpstr>Wingdings</vt:lpstr>
      <vt:lpstr>Barlow Light</vt:lpstr>
      <vt:lpstr>Times New Roman</vt:lpstr>
      <vt:lpstr>Calibri</vt:lpstr>
      <vt:lpstr>Gaoler template</vt:lpstr>
      <vt:lpstr>2_Office Theme</vt:lpstr>
      <vt:lpstr>PowerPoint Presentation</vt:lpstr>
      <vt:lpstr>  “LPU e-Connect”    URL: https://ums.lpu.in/econnect/</vt:lpstr>
      <vt:lpstr>PowerPoint Presentation</vt:lpstr>
      <vt:lpstr>PowerPoint Presentation</vt:lpstr>
      <vt:lpstr>PowerPoint Presentation</vt:lpstr>
      <vt:lpstr>PowerPoint Presentation</vt:lpstr>
      <vt:lpstr>PowerPoint Presentation</vt:lpstr>
      <vt:lpstr>PowerPoint Presentation</vt:lpstr>
      <vt:lpstr>Left Side Quick Links:  Dashboard My Class Chat Online Assessment Events </vt:lpstr>
      <vt:lpstr>PowerPoint Presentation</vt:lpstr>
      <vt:lpstr>PowerPoint Presentation</vt:lpstr>
      <vt:lpstr>PowerPoint Presentation</vt:lpstr>
      <vt:lpstr>PowerPoint Presentation</vt:lpstr>
      <vt:lpstr>Middle Section:  Happenings Resources CGPA PCP Attendance Events Today's PCP Classes(Time Table, Attendance) Pending Assignments My Messages Recently Placed (Regular) Today’s Placement Drives (Regular) 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App- LPU Touch Play store: Android  Apple Store: 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user</dc:creator>
  <cp:lastModifiedBy>Maninder</cp:lastModifiedBy>
  <cp:revision>2203</cp:revision>
  <dcterms:modified xsi:type="dcterms:W3CDTF">2024-04-05T08:31:15Z</dcterms:modified>
</cp:coreProperties>
</file>