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7" r:id="rId2"/>
    <p:sldId id="407" r:id="rId3"/>
    <p:sldId id="408" r:id="rId4"/>
    <p:sldId id="409" r:id="rId5"/>
    <p:sldId id="410" r:id="rId6"/>
    <p:sldId id="411" r:id="rId7"/>
    <p:sldId id="412" r:id="rId8"/>
    <p:sldId id="413" r:id="rId9"/>
    <p:sldId id="406" r:id="rId10"/>
  </p:sldIdLst>
  <p:sldSz cx="9144000" cy="5143500" type="screen16x9"/>
  <p:notesSz cx="9144000" cy="6858000"/>
  <p:embeddedFontLst>
    <p:embeddedFont>
      <p:font typeface="Barlow Light" panose="00000400000000000000" pitchFamily="2" charset="0"/>
      <p:regular r:id="rId12"/>
      <p:bold r:id="rId13"/>
      <p:italic r:id="rId14"/>
      <p:boldItalic r:id="rId15"/>
    </p:embeddedFont>
    <p:embeddedFont>
      <p:font typeface="Cambria" panose="02040503050406030204" pitchFamily="18"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Raleway Thin"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8" roundtripDataSignature="AMtx7mhWAxpTOvAqOzKnNKzocE5zcf/ub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Vinocha" initials="" lastIdx="3" clrIdx="0"/>
  <p:cmAuthor id="1" name="Rohit Kuma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FB92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290F62-D298-42AF-9941-7D85E7C8D8AE}">
  <a:tblStyle styleId="{FB290F62-D298-42AF-9941-7D85E7C8D8AE}"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E1EEEEA-4BC1-4135-B38C-59A8508B292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snapToGrid="0">
      <p:cViewPr varScale="1">
        <p:scale>
          <a:sx n="113" d="100"/>
          <a:sy n="113" d="100"/>
        </p:scale>
        <p:origin x="864" y="96"/>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188"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19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19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193" Type="http://schemas.openxmlformats.org/officeDocument/2006/relationships/tableStyles" Target="tableStyles.xml"/><Relationship Id="rId8" Type="http://schemas.openxmlformats.org/officeDocument/2006/relationships/slide" Target="slides/slide7.xml"/><Relationship Id="rId189" Type="http://schemas.openxmlformats.org/officeDocument/2006/relationships/commentAuthors" Target="commentAuthors.xml"/><Relationship Id="rId19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97666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15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2" name="Google Shape;1892;p15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165"/>
          <p:cNvSpPr/>
          <p:nvPr/>
        </p:nvSpPr>
        <p:spPr>
          <a:xfrm flipH="1">
            <a:off x="8686800" y="4674850"/>
            <a:ext cx="468600" cy="468600"/>
          </a:xfrm>
          <a:prstGeom prst="rtTriangle">
            <a:avLst/>
          </a:prstGeom>
          <a:solidFill>
            <a:srgbClr val="003D5C"/>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5"/>
          <p:cNvSpPr/>
          <p:nvPr/>
        </p:nvSpPr>
        <p:spPr>
          <a:xfrm rot="5400000">
            <a:off x="-100350" y="724485"/>
            <a:ext cx="468600" cy="267900"/>
          </a:xfrm>
          <a:prstGeom prst="triangle">
            <a:avLst>
              <a:gd name="adj" fmla="val 50000"/>
            </a:avLst>
          </a:prstGeom>
          <a:solidFill>
            <a:srgbClr val="003D5C"/>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65"/>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4800"/>
              <a:buNone/>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
        <p:nvSpPr>
          <p:cNvPr id="50" name="Google Shape;50;p165"/>
          <p:cNvSpPr txBox="1">
            <a:spLocks noGrp="1"/>
          </p:cNvSpPr>
          <p:nvPr>
            <p:ph type="body" idx="1"/>
          </p:nvPr>
        </p:nvSpPr>
        <p:spPr>
          <a:xfrm>
            <a:off x="457200"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51" name="Google Shape;51;p165"/>
          <p:cNvSpPr txBox="1">
            <a:spLocks noGrp="1"/>
          </p:cNvSpPr>
          <p:nvPr>
            <p:ph type="body" idx="2"/>
          </p:nvPr>
        </p:nvSpPr>
        <p:spPr>
          <a:xfrm>
            <a:off x="3415578"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52" name="Google Shape;52;p165"/>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3"/>
        <p:cNvGrpSpPr/>
        <p:nvPr/>
      </p:nvGrpSpPr>
      <p:grpSpPr>
        <a:xfrm>
          <a:off x="0" y="0"/>
          <a:ext cx="0" cy="0"/>
          <a:chOff x="0" y="0"/>
          <a:chExt cx="0" cy="0"/>
        </a:xfrm>
      </p:grpSpPr>
      <p:sp>
        <p:nvSpPr>
          <p:cNvPr id="54" name="Google Shape;54;p166"/>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F90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6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F90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66"/>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7" name="Google Shape;57;p166"/>
          <p:cNvSpPr/>
          <p:nvPr/>
        </p:nvSpPr>
        <p:spPr>
          <a:xfrm>
            <a:off x="0" y="0"/>
            <a:ext cx="9144000" cy="971550"/>
          </a:xfrm>
          <a:prstGeom prst="rect">
            <a:avLst/>
          </a:prstGeom>
          <a:solidFill>
            <a:srgbClr val="005C8A"/>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Google Shape;58;p166"/>
          <p:cNvSpPr txBox="1">
            <a:spLocks noGrp="1"/>
          </p:cNvSpPr>
          <p:nvPr>
            <p:ph type="title"/>
          </p:nvPr>
        </p:nvSpPr>
        <p:spPr>
          <a:xfrm>
            <a:off x="150300" y="0"/>
            <a:ext cx="5640900" cy="43815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4800"/>
              <a:buNone/>
              <a:defRPr sz="3600" b="1" i="0">
                <a:solidFill>
                  <a:srgbClr val="6D6E71"/>
                </a:solidFill>
                <a:latin typeface="Calibri"/>
                <a:ea typeface="Calibri"/>
                <a:cs typeface="Calibri"/>
                <a:sym typeface="Calibri"/>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9"/>
        <p:cNvGrpSpPr/>
        <p:nvPr/>
      </p:nvGrpSpPr>
      <p:grpSpPr>
        <a:xfrm>
          <a:off x="0" y="0"/>
          <a:ext cx="0" cy="0"/>
          <a:chOff x="0" y="0"/>
          <a:chExt cx="0" cy="0"/>
        </a:xfrm>
      </p:grpSpPr>
      <p:sp>
        <p:nvSpPr>
          <p:cNvPr id="60" name="Google Shape;60;p167"/>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F90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167"/>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F90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167"/>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F9095"/>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3" name="Google Shape;63;p167"/>
          <p:cNvSpPr/>
          <p:nvPr/>
        </p:nvSpPr>
        <p:spPr>
          <a:xfrm>
            <a:off x="0" y="0"/>
            <a:ext cx="9144000" cy="590550"/>
          </a:xfrm>
          <a:prstGeom prst="rect">
            <a:avLst/>
          </a:prstGeom>
          <a:gradFill>
            <a:gsLst>
              <a:gs pos="0">
                <a:srgbClr val="FFFFFF">
                  <a:alpha val="34117"/>
                </a:srgbClr>
              </a:gs>
              <a:gs pos="9000">
                <a:srgbClr val="FFFFFF">
                  <a:alpha val="34117"/>
                </a:srgbClr>
              </a:gs>
              <a:gs pos="25000">
                <a:srgbClr val="21D6E0"/>
              </a:gs>
              <a:gs pos="75000">
                <a:srgbClr val="0087E6"/>
              </a:gs>
              <a:gs pos="100000">
                <a:srgbClr val="005CBF"/>
              </a:gs>
            </a:gsLst>
            <a:path path="circle">
              <a:fillToRect l="100000" b="100000"/>
            </a:path>
            <a:tileRect t="-100000" r="-100000"/>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p167"/>
          <p:cNvSpPr txBox="1">
            <a:spLocks noGrp="1"/>
          </p:cNvSpPr>
          <p:nvPr>
            <p:ph type="title"/>
          </p:nvPr>
        </p:nvSpPr>
        <p:spPr>
          <a:xfrm>
            <a:off x="150300" y="0"/>
            <a:ext cx="5640900" cy="43815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4800"/>
              <a:buNone/>
              <a:defRPr sz="3600" b="1" i="0">
                <a:solidFill>
                  <a:srgbClr val="6D6E71"/>
                </a:solidFill>
                <a:latin typeface="Calibri"/>
                <a:ea typeface="Calibri"/>
                <a:cs typeface="Calibri"/>
                <a:sym typeface="Calibri"/>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67BF-044A-9F90-92A7-59D0203333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FC505A69-6C24-D941-FD91-AEA38E0239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1642B4-A937-7022-AFB3-F50752A2B0BA}"/>
              </a:ext>
            </a:extLst>
          </p:cNvPr>
          <p:cNvSpPr>
            <a:spLocks noGrp="1"/>
          </p:cNvSpPr>
          <p:nvPr>
            <p:ph type="dt" sz="half" idx="10"/>
          </p:nvPr>
        </p:nvSpPr>
        <p:spPr/>
        <p:txBody>
          <a:bodyPr/>
          <a:lstStyle/>
          <a:p>
            <a:fld id="{BCD34CD7-2A11-4A2F-9C89-2FEF4B3F41D0}" type="datetimeFigureOut">
              <a:rPr lang="en-IN" smtClean="0"/>
              <a:t>02-04-2024</a:t>
            </a:fld>
            <a:endParaRPr lang="en-IN"/>
          </a:p>
        </p:txBody>
      </p:sp>
      <p:sp>
        <p:nvSpPr>
          <p:cNvPr id="5" name="Footer Placeholder 4">
            <a:extLst>
              <a:ext uri="{FF2B5EF4-FFF2-40B4-BE49-F238E27FC236}">
                <a16:creationId xmlns:a16="http://schemas.microsoft.com/office/drawing/2014/main" id="{5FA94FC7-D76C-4421-FD98-F859BA3259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8B08D5-E8B8-3FC2-804D-C26A26612C5A}"/>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2634839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58"/>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endParaRPr/>
          </a:p>
        </p:txBody>
      </p:sp>
      <p:sp>
        <p:nvSpPr>
          <p:cNvPr id="7" name="Google Shape;7;p158"/>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endParaRPr/>
          </a:p>
        </p:txBody>
      </p:sp>
      <p:sp>
        <p:nvSpPr>
          <p:cNvPr id="8" name="Google Shape;8;p158"/>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BC2BAB-9C1D-EA5C-3622-97E8BB085E2E}"/>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3EF48263-0233-31D4-7124-B0CDFA7B39BB}"/>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D459F626-0742-F126-6E02-DAC606DE5FA4}"/>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B2474EEB-983C-B1E2-7299-CFB7208D3140}"/>
                </a:ext>
              </a:extLst>
            </p:cNvPr>
            <p:cNvPicPr>
              <a:picLocks noChangeAspect="1"/>
            </p:cNvPicPr>
            <p:nvPr/>
          </p:nvPicPr>
          <p:blipFill>
            <a:blip r:embed="rId3"/>
            <a:stretch>
              <a:fillRect/>
            </a:stretch>
          </p:blipFill>
          <p:spPr>
            <a:xfrm>
              <a:off x="9755380" y="90145"/>
              <a:ext cx="2069857" cy="752920"/>
            </a:xfrm>
            <a:prstGeom prst="rect">
              <a:avLst/>
            </a:prstGeom>
            <a:grpFill/>
          </p:spPr>
        </p:pic>
      </p:grpSp>
      <p:grpSp>
        <p:nvGrpSpPr>
          <p:cNvPr id="2" name="Group 1">
            <a:extLst>
              <a:ext uri="{FF2B5EF4-FFF2-40B4-BE49-F238E27FC236}">
                <a16:creationId xmlns:a16="http://schemas.microsoft.com/office/drawing/2014/main" id="{D7046B6F-31D7-1013-7A7B-FD1047DA0084}"/>
              </a:ext>
            </a:extLst>
          </p:cNvPr>
          <p:cNvGrpSpPr/>
          <p:nvPr/>
        </p:nvGrpSpPr>
        <p:grpSpPr>
          <a:xfrm>
            <a:off x="-8467" y="902671"/>
            <a:ext cx="9152467" cy="4240829"/>
            <a:chOff x="-11289" y="876930"/>
            <a:chExt cx="9144000" cy="4259836"/>
          </a:xfrm>
        </p:grpSpPr>
        <p:pic>
          <p:nvPicPr>
            <p:cNvPr id="3" name="Google Shape;70;p1" descr="A picture containing outdoor, way, road, highway&#10;&#10;Description automatically generated">
              <a:extLst>
                <a:ext uri="{FF2B5EF4-FFF2-40B4-BE49-F238E27FC236}">
                  <a16:creationId xmlns:a16="http://schemas.microsoft.com/office/drawing/2014/main" id="{D63A2BEF-50E5-5BCC-2724-2BF43CA8879E}"/>
                </a:ext>
              </a:extLst>
            </p:cNvPr>
            <p:cNvPicPr preferRelativeResize="0"/>
            <p:nvPr/>
          </p:nvPicPr>
          <p:blipFill rotWithShape="1">
            <a:blip r:embed="rId4">
              <a:alphaModFix/>
            </a:blip>
            <a:srcRect/>
            <a:stretch/>
          </p:blipFill>
          <p:spPr>
            <a:xfrm>
              <a:off x="-11289" y="876930"/>
              <a:ext cx="9144000" cy="4259836"/>
            </a:xfrm>
            <a:prstGeom prst="rect">
              <a:avLst/>
            </a:prstGeom>
            <a:solidFill>
              <a:schemeClr val="bg1"/>
            </a:solidFill>
            <a:ln>
              <a:noFill/>
            </a:ln>
          </p:spPr>
        </p:pic>
        <p:sp>
          <p:nvSpPr>
            <p:cNvPr id="8" name="Google Shape;280;p9">
              <a:extLst>
                <a:ext uri="{FF2B5EF4-FFF2-40B4-BE49-F238E27FC236}">
                  <a16:creationId xmlns:a16="http://schemas.microsoft.com/office/drawing/2014/main" id="{51B2CE9E-14E2-8F74-3E97-187ADCEE8E5E}"/>
                </a:ext>
              </a:extLst>
            </p:cNvPr>
            <p:cNvSpPr txBox="1"/>
            <p:nvPr/>
          </p:nvSpPr>
          <p:spPr>
            <a:xfrm>
              <a:off x="1" y="892078"/>
              <a:ext cx="5522699" cy="633748"/>
            </a:xfrm>
            <a:prstGeom prst="rect">
              <a:avLst/>
            </a:prstGeom>
            <a:solidFill>
              <a:srgbClr val="001236"/>
            </a:solidFill>
            <a:ln>
              <a:noFill/>
            </a:ln>
          </p:spPr>
          <p:style>
            <a:lnRef idx="0">
              <a:scrgbClr r="0" g="0" b="0"/>
            </a:lnRef>
            <a:fillRef idx="0">
              <a:scrgbClr r="0" g="0" b="0"/>
            </a:fillRef>
            <a:effectRef idx="0">
              <a:scrgbClr r="0" g="0" b="0"/>
            </a:effectRef>
            <a:fontRef idx="minor">
              <a:schemeClr val="lt1"/>
            </a:fontRef>
          </p:style>
          <p:txBody>
            <a:bodyPr spcFirstLastPara="1" wrap="square" lIns="68569" tIns="68569" rIns="68569" bIns="68569" anchor="t" anchorCtr="0">
              <a:spAutoFit/>
            </a:bodyPr>
            <a:lstStyle/>
            <a:p>
              <a:pPr marL="0" marR="0" lvl="0" indent="0" algn="ctr" rtl="0">
                <a:lnSpc>
                  <a:spcPct val="100000"/>
                </a:lnSpc>
                <a:spcBef>
                  <a:spcPts val="0"/>
                </a:spcBef>
                <a:spcAft>
                  <a:spcPts val="0"/>
                </a:spcAft>
                <a:buClr>
                  <a:srgbClr val="000000"/>
                </a:buClr>
                <a:buSzPct val="100000"/>
                <a:buFont typeface="Arial"/>
                <a:buNone/>
              </a:pPr>
              <a:r>
                <a:rPr lang="en-US" sz="3200" b="1" dirty="0">
                  <a:latin typeface="Cambria" panose="02040503050406030204" pitchFamily="18" charset="0"/>
                  <a:ea typeface="Cambria" panose="02040503050406030204" pitchFamily="18" charset="0"/>
                  <a:sym typeface="Cambria"/>
                </a:rPr>
                <a:t>EVALUATION</a:t>
              </a:r>
              <a:r>
                <a:rPr lang="en-US" sz="3200" b="1" i="0" u="none" strike="noStrike" cap="none" dirty="0">
                  <a:solidFill>
                    <a:srgbClr val="003D5C"/>
                  </a:solidFill>
                  <a:latin typeface="Cambria" panose="02040503050406030204" pitchFamily="18" charset="0"/>
                  <a:ea typeface="Cambria" panose="02040503050406030204" pitchFamily="18" charset="0"/>
                  <a:cs typeface="Cambria"/>
                  <a:sym typeface="Cambria"/>
                </a:rPr>
                <a:t> </a:t>
              </a:r>
              <a:r>
                <a:rPr lang="en-US" sz="3200" b="1" dirty="0">
                  <a:latin typeface="Cambria" panose="02040503050406030204" pitchFamily="18" charset="0"/>
                  <a:ea typeface="Cambria" panose="02040503050406030204" pitchFamily="18" charset="0"/>
                  <a:sym typeface="Cambria"/>
                </a:rPr>
                <a:t>SYSTEM</a:t>
              </a:r>
              <a:endParaRPr lang="en-I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38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1256-FC7F-117E-E878-01C1F4F1636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56683A5-3F3F-BE84-B527-C4BB2D00C87D}"/>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9CA8F66E-C735-1084-2C22-4FDC58F0C228}"/>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7AB436AC-C5F6-A8EE-0EF7-6031B59D74DB}"/>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91E25CBC-4582-A008-B8B9-5FBE904E7482}"/>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D81B4FD5-124A-251A-91F8-A28760569FD4}"/>
              </a:ext>
            </a:extLst>
          </p:cNvPr>
          <p:cNvSpPr txBox="1">
            <a:spLocks/>
          </p:cNvSpPr>
          <p:nvPr/>
        </p:nvSpPr>
        <p:spPr>
          <a:xfrm>
            <a:off x="2336800" y="661804"/>
            <a:ext cx="3928533" cy="606056"/>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800" b="1" dirty="0">
                <a:solidFill>
                  <a:schemeClr val="lt1"/>
                </a:solidFill>
                <a:latin typeface="Cambria" panose="02040503050406030204" pitchFamily="18" charset="0"/>
                <a:ea typeface="Cambria" panose="02040503050406030204" pitchFamily="18" charset="0"/>
                <a:cs typeface="Cambria"/>
                <a:sym typeface="Cambria"/>
              </a:rPr>
              <a:t>Evaluation System</a:t>
            </a:r>
            <a:endParaRPr lang="en-US" sz="2800" b="1" dirty="0">
              <a:latin typeface="Cambria" panose="02040503050406030204" pitchFamily="18" charset="0"/>
              <a:ea typeface="Cambria" panose="02040503050406030204" pitchFamily="18" charset="0"/>
              <a:cs typeface="Cambria"/>
              <a:sym typeface="Cambria"/>
            </a:endParaRPr>
          </a:p>
        </p:txBody>
      </p:sp>
      <p:sp>
        <p:nvSpPr>
          <p:cNvPr id="10" name="Google Shape;1432;p131">
            <a:extLst>
              <a:ext uri="{FF2B5EF4-FFF2-40B4-BE49-F238E27FC236}">
                <a16:creationId xmlns:a16="http://schemas.microsoft.com/office/drawing/2014/main" id="{4A5B5F8C-0137-2DEF-43E2-6244AD8E32C4}"/>
              </a:ext>
            </a:extLst>
          </p:cNvPr>
          <p:cNvSpPr/>
          <p:nvPr/>
        </p:nvSpPr>
        <p:spPr>
          <a:xfrm>
            <a:off x="1177155" y="1770634"/>
            <a:ext cx="6789683" cy="693379"/>
          </a:xfrm>
          <a:prstGeom prst="roundRect">
            <a:avLst>
              <a:gd name="adj" fmla="val 16667"/>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buSzPts val="1400"/>
            </a:pPr>
            <a:r>
              <a:rPr lang="en-US" sz="2000" b="1" i="0" u="none" strike="noStrike" cap="none" dirty="0">
                <a:solidFill>
                  <a:srgbClr val="001236"/>
                </a:solidFill>
                <a:latin typeface="Cambria" panose="02040503050406030204" pitchFamily="18" charset="0"/>
                <a:ea typeface="Cambria" panose="02040503050406030204" pitchFamily="18" charset="0"/>
                <a:cs typeface="Cambria"/>
                <a:sym typeface="Cambria"/>
              </a:rPr>
              <a:t>End Term Exams are to be conducted as per UGC DEB guidelines</a:t>
            </a:r>
          </a:p>
        </p:txBody>
      </p:sp>
      <p:sp>
        <p:nvSpPr>
          <p:cNvPr id="11" name="Google Shape;1438;p131">
            <a:extLst>
              <a:ext uri="{FF2B5EF4-FFF2-40B4-BE49-F238E27FC236}">
                <a16:creationId xmlns:a16="http://schemas.microsoft.com/office/drawing/2014/main" id="{7828A538-ABFF-3947-D0D5-3540C273169A}"/>
              </a:ext>
            </a:extLst>
          </p:cNvPr>
          <p:cNvSpPr/>
          <p:nvPr/>
        </p:nvSpPr>
        <p:spPr>
          <a:xfrm>
            <a:off x="1433604" y="3536128"/>
            <a:ext cx="6092455" cy="945568"/>
          </a:xfrm>
          <a:prstGeom prst="roundRect">
            <a:avLst>
              <a:gd name="adj" fmla="val 16667"/>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buSzPts val="1400"/>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Exams at </a:t>
            </a:r>
            <a:r>
              <a:rPr lang="en-US" sz="1800" b="1" dirty="0">
                <a:solidFill>
                  <a:srgbClr val="001236"/>
                </a:solidFill>
                <a:latin typeface="Cambria" panose="02040503050406030204" pitchFamily="18" charset="0"/>
                <a:ea typeface="Cambria" panose="02040503050406030204" pitchFamily="18" charset="0"/>
                <a:sym typeface="Cambria"/>
              </a:rPr>
              <a:t>designated</a:t>
            </a: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 </a:t>
            </a:r>
            <a:r>
              <a:rPr lang="en-US" sz="1800" b="1" i="0" u="none" strike="noStrike" cap="none" dirty="0" err="1">
                <a:solidFill>
                  <a:srgbClr val="001236"/>
                </a:solidFill>
                <a:latin typeface="Cambria" panose="02040503050406030204" pitchFamily="18" charset="0"/>
                <a:ea typeface="Cambria" panose="02040503050406030204" pitchFamily="18" charset="0"/>
                <a:cs typeface="Cambria"/>
                <a:sym typeface="Cambria"/>
              </a:rPr>
              <a:t>Centres</a:t>
            </a: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 </a:t>
            </a:r>
            <a:endParaRPr lang="en-US" sz="1600" b="1"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a:p>
            <a:pPr algn="ctr">
              <a:buSzPts val="1400"/>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(With in Punjab state only)</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Arrow: Down 11">
            <a:extLst>
              <a:ext uri="{FF2B5EF4-FFF2-40B4-BE49-F238E27FC236}">
                <a16:creationId xmlns:a16="http://schemas.microsoft.com/office/drawing/2014/main" id="{C8E70D17-F1CC-8F01-541B-3CFF1FA678E8}"/>
              </a:ext>
            </a:extLst>
          </p:cNvPr>
          <p:cNvSpPr/>
          <p:nvPr/>
        </p:nvSpPr>
        <p:spPr>
          <a:xfrm>
            <a:off x="4301062" y="2679488"/>
            <a:ext cx="270934" cy="693379"/>
          </a:xfrm>
          <a:prstGeom prst="downArrow">
            <a:avLst/>
          </a:prstGeom>
          <a:noFill/>
          <a:ln>
            <a:solidFill>
              <a:srgbClr val="0012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507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5AC6-8F2A-4EAE-6938-EC08D2FE3A4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C6B574D-91E9-E638-0A5B-28830406B157}"/>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AF9E8CE0-1F0C-7C87-44CF-E702D03A0291}"/>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F871B70B-CB16-0935-5581-A300EC48117A}"/>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A0EBA2DD-B15A-976E-4937-426B3C8C7A2E}"/>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D2966A07-38A7-E2F4-88F4-38DA75E89E48}"/>
              </a:ext>
            </a:extLst>
          </p:cNvPr>
          <p:cNvSpPr txBox="1">
            <a:spLocks/>
          </p:cNvSpPr>
          <p:nvPr/>
        </p:nvSpPr>
        <p:spPr>
          <a:xfrm>
            <a:off x="2410803" y="549566"/>
            <a:ext cx="3928533" cy="606056"/>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800" b="1" dirty="0">
                <a:solidFill>
                  <a:schemeClr val="lt1"/>
                </a:solidFill>
                <a:latin typeface="Cambria" panose="02040503050406030204" pitchFamily="18" charset="0"/>
                <a:ea typeface="Cambria" panose="02040503050406030204" pitchFamily="18" charset="0"/>
                <a:cs typeface="Cambria"/>
                <a:sym typeface="Cambria"/>
              </a:rPr>
              <a:t>Evaluation </a:t>
            </a:r>
            <a:r>
              <a:rPr lang="en-US" sz="2800" b="1" dirty="0">
                <a:solidFill>
                  <a:schemeClr val="lt1"/>
                </a:solidFill>
                <a:latin typeface="Cambria" panose="02040503050406030204" pitchFamily="18" charset="0"/>
                <a:ea typeface="Cambria" panose="02040503050406030204" pitchFamily="18" charset="0"/>
                <a:sym typeface="Cambria"/>
              </a:rPr>
              <a:t>Mechanism</a:t>
            </a:r>
          </a:p>
        </p:txBody>
      </p:sp>
      <p:sp>
        <p:nvSpPr>
          <p:cNvPr id="10" name="Google Shape;1432;p131">
            <a:extLst>
              <a:ext uri="{FF2B5EF4-FFF2-40B4-BE49-F238E27FC236}">
                <a16:creationId xmlns:a16="http://schemas.microsoft.com/office/drawing/2014/main" id="{EF1A5736-8EA6-8095-3B38-39E34B13DF87}"/>
              </a:ext>
            </a:extLst>
          </p:cNvPr>
          <p:cNvSpPr/>
          <p:nvPr/>
        </p:nvSpPr>
        <p:spPr>
          <a:xfrm>
            <a:off x="1177158" y="1384252"/>
            <a:ext cx="6789683" cy="312818"/>
          </a:xfrm>
          <a:prstGeom prst="roundRect">
            <a:avLst>
              <a:gd name="adj" fmla="val 16667"/>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2000" b="1" i="0" u="none" strike="noStrike" cap="none" dirty="0">
                <a:solidFill>
                  <a:srgbClr val="001236"/>
                </a:solidFill>
                <a:latin typeface="Cambria" panose="02040503050406030204" pitchFamily="18" charset="0"/>
                <a:ea typeface="Cambria" panose="02040503050406030204" pitchFamily="18" charset="0"/>
                <a:cs typeface="Cambria"/>
                <a:sym typeface="Cambria"/>
              </a:rPr>
              <a:t>Evaluation Mechanism of CA, ETT and ETP</a:t>
            </a:r>
          </a:p>
        </p:txBody>
      </p:sp>
      <p:pic>
        <p:nvPicPr>
          <p:cNvPr id="13" name="Google Shape;1451;p178">
            <a:extLst>
              <a:ext uri="{FF2B5EF4-FFF2-40B4-BE49-F238E27FC236}">
                <a16:creationId xmlns:a16="http://schemas.microsoft.com/office/drawing/2014/main" id="{0240AE47-FA0B-DE67-937A-88EA63674A27}"/>
              </a:ext>
            </a:extLst>
          </p:cNvPr>
          <p:cNvPicPr preferRelativeResize="0"/>
          <p:nvPr/>
        </p:nvPicPr>
        <p:blipFill rotWithShape="1">
          <a:blip r:embed="rId4">
            <a:alphaModFix/>
          </a:blip>
          <a:srcRect/>
          <a:stretch/>
        </p:blipFill>
        <p:spPr>
          <a:xfrm>
            <a:off x="726731" y="2008390"/>
            <a:ext cx="7467600" cy="2585544"/>
          </a:xfrm>
          <a:prstGeom prst="rect">
            <a:avLst/>
          </a:prstGeom>
          <a:noFill/>
          <a:ln w="9525" cap="flat" cmpd="sng">
            <a:solidFill>
              <a:srgbClr val="1D1F28"/>
            </a:solidFill>
            <a:prstDash val="solid"/>
            <a:round/>
            <a:headEnd type="none" w="sm" len="sm"/>
            <a:tailEnd type="none" w="sm" len="sm"/>
          </a:ln>
        </p:spPr>
      </p:pic>
    </p:spTree>
    <p:extLst>
      <p:ext uri="{BB962C8B-B14F-4D97-AF65-F5344CB8AC3E}">
        <p14:creationId xmlns:p14="http://schemas.microsoft.com/office/powerpoint/2010/main" val="217088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9E2C-6CF3-49C8-FB1E-B3D5B65DF6F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C5EE329-9C3D-E918-F2AC-22487A5384AF}"/>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F1532B59-2915-A1CF-38FD-AE146CD99BAA}"/>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7579230B-08B5-7F1B-43C5-5FC113F92761}"/>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AC3A8E92-F8FA-114A-5254-B060AE894316}"/>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3093C657-E8B6-A91E-89FB-19E9E546F21B}"/>
              </a:ext>
            </a:extLst>
          </p:cNvPr>
          <p:cNvSpPr txBox="1">
            <a:spLocks/>
          </p:cNvSpPr>
          <p:nvPr/>
        </p:nvSpPr>
        <p:spPr>
          <a:xfrm>
            <a:off x="1504557" y="587165"/>
            <a:ext cx="6134886" cy="414402"/>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400" b="1" dirty="0">
                <a:solidFill>
                  <a:schemeClr val="lt1"/>
                </a:solidFill>
                <a:latin typeface="Cambria" panose="02040503050406030204" pitchFamily="18" charset="0"/>
                <a:ea typeface="Cambria" panose="02040503050406030204" pitchFamily="18" charset="0"/>
                <a:cs typeface="Cambria"/>
                <a:sym typeface="Cambria"/>
              </a:rPr>
              <a:t>Continuous Assessment &amp; Assignments</a:t>
            </a:r>
            <a:endParaRPr lang="en-US" sz="2400" b="1" dirty="0">
              <a:solidFill>
                <a:schemeClr val="lt1"/>
              </a:solidFill>
              <a:latin typeface="Cambria" panose="02040503050406030204" pitchFamily="18" charset="0"/>
              <a:ea typeface="Cambria" panose="02040503050406030204" pitchFamily="18" charset="0"/>
              <a:sym typeface="Cambria"/>
            </a:endParaRPr>
          </a:p>
        </p:txBody>
      </p:sp>
      <p:sp>
        <p:nvSpPr>
          <p:cNvPr id="10" name="Google Shape;1432;p131">
            <a:extLst>
              <a:ext uri="{FF2B5EF4-FFF2-40B4-BE49-F238E27FC236}">
                <a16:creationId xmlns:a16="http://schemas.microsoft.com/office/drawing/2014/main" id="{7D5C9843-3465-65AB-DCF6-F1D224E28116}"/>
              </a:ext>
            </a:extLst>
          </p:cNvPr>
          <p:cNvSpPr/>
          <p:nvPr/>
        </p:nvSpPr>
        <p:spPr>
          <a:xfrm>
            <a:off x="275072" y="1027576"/>
            <a:ext cx="7570603" cy="624138"/>
          </a:xfrm>
          <a:prstGeom prst="roundRect">
            <a:avLst>
              <a:gd name="adj" fmla="val 16667"/>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Continuous assessment: </a:t>
            </a:r>
            <a:r>
              <a:rPr lang="en-GB" sz="1800" b="0" i="0" u="none" strike="noStrike" cap="none" dirty="0">
                <a:solidFill>
                  <a:srgbClr val="001236"/>
                </a:solidFill>
                <a:latin typeface="Cambria" panose="02040503050406030204" pitchFamily="18" charset="0"/>
                <a:ea typeface="Cambria" panose="02040503050406030204" pitchFamily="18" charset="0"/>
                <a:cs typeface="Cambria"/>
                <a:sym typeface="Cambria"/>
              </a:rPr>
              <a:t> This component evaluates a student's progress throughout the prescribed course. It shall comprise of</a:t>
            </a:r>
            <a:r>
              <a:rPr lang="en-GB" sz="1800" dirty="0">
                <a:solidFill>
                  <a:srgbClr val="001236"/>
                </a:solidFill>
                <a:latin typeface="Cambria" panose="02040503050406030204" pitchFamily="18" charset="0"/>
                <a:ea typeface="Cambria" panose="02040503050406030204" pitchFamily="18" charset="0"/>
                <a:cs typeface="Cambria"/>
                <a:sym typeface="Cambria"/>
              </a:rPr>
              <a:t> </a:t>
            </a:r>
            <a:r>
              <a:rPr lang="en-GB" sz="1800" b="0" i="0" u="none" strike="noStrike" cap="none" dirty="0">
                <a:solidFill>
                  <a:srgbClr val="001236"/>
                </a:solidFill>
                <a:latin typeface="Cambria" panose="02040503050406030204" pitchFamily="18" charset="0"/>
                <a:ea typeface="Cambria" panose="02040503050406030204" pitchFamily="18" charset="0"/>
                <a:cs typeface="Cambria"/>
                <a:sym typeface="Cambria"/>
              </a:rPr>
              <a:t>Assignments.</a:t>
            </a:r>
          </a:p>
        </p:txBody>
      </p:sp>
      <p:sp>
        <p:nvSpPr>
          <p:cNvPr id="2" name="Google Shape;1460;p133">
            <a:extLst>
              <a:ext uri="{FF2B5EF4-FFF2-40B4-BE49-F238E27FC236}">
                <a16:creationId xmlns:a16="http://schemas.microsoft.com/office/drawing/2014/main" id="{76957D70-7048-80BC-263F-CDAC87083E59}"/>
              </a:ext>
            </a:extLst>
          </p:cNvPr>
          <p:cNvSpPr/>
          <p:nvPr/>
        </p:nvSpPr>
        <p:spPr>
          <a:xfrm>
            <a:off x="275072" y="1643915"/>
            <a:ext cx="67818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The </a:t>
            </a:r>
            <a:r>
              <a:rPr lang="en-US" sz="1600" b="1" i="0" u="none" strike="noStrike" cap="none" dirty="0">
                <a:solidFill>
                  <a:srgbClr val="000000"/>
                </a:solidFill>
                <a:latin typeface="Cambria" panose="02040503050406030204" pitchFamily="18" charset="0"/>
                <a:ea typeface="Cambria" panose="02040503050406030204" pitchFamily="18" charset="0"/>
                <a:cs typeface="Cambria"/>
                <a:sym typeface="Cambria"/>
              </a:rPr>
              <a:t>periodicity of assignments </a:t>
            </a: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shall be as per the table given below:</a:t>
            </a:r>
            <a:endParaRPr sz="16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p:txBody>
      </p:sp>
      <p:graphicFrame>
        <p:nvGraphicFramePr>
          <p:cNvPr id="3" name="Google Shape;1458;p133">
            <a:extLst>
              <a:ext uri="{FF2B5EF4-FFF2-40B4-BE49-F238E27FC236}">
                <a16:creationId xmlns:a16="http://schemas.microsoft.com/office/drawing/2014/main" id="{3E108C25-94E2-5EE0-E922-DEAAE89A8148}"/>
              </a:ext>
            </a:extLst>
          </p:cNvPr>
          <p:cNvGraphicFramePr/>
          <p:nvPr>
            <p:extLst>
              <p:ext uri="{D42A27DB-BD31-4B8C-83A1-F6EECF244321}">
                <p14:modId xmlns:p14="http://schemas.microsoft.com/office/powerpoint/2010/main" val="3067244998"/>
              </p:ext>
            </p:extLst>
          </p:nvPr>
        </p:nvGraphicFramePr>
        <p:xfrm>
          <a:off x="313267" y="2005289"/>
          <a:ext cx="8627341" cy="2957581"/>
        </p:xfrm>
        <a:graphic>
          <a:graphicData uri="http://schemas.openxmlformats.org/drawingml/2006/table">
            <a:tbl>
              <a:tblPr>
                <a:noFill/>
                <a:tableStyleId>{2E1EEEEA-4BC1-4135-B38C-59A8508B292A}</a:tableStyleId>
              </a:tblPr>
              <a:tblGrid>
                <a:gridCol w="688084">
                  <a:extLst>
                    <a:ext uri="{9D8B030D-6E8A-4147-A177-3AD203B41FA5}">
                      <a16:colId xmlns:a16="http://schemas.microsoft.com/office/drawing/2014/main" val="20000"/>
                    </a:ext>
                  </a:extLst>
                </a:gridCol>
                <a:gridCol w="1157543">
                  <a:extLst>
                    <a:ext uri="{9D8B030D-6E8A-4147-A177-3AD203B41FA5}">
                      <a16:colId xmlns:a16="http://schemas.microsoft.com/office/drawing/2014/main" val="20001"/>
                    </a:ext>
                  </a:extLst>
                </a:gridCol>
                <a:gridCol w="2050292">
                  <a:extLst>
                    <a:ext uri="{9D8B030D-6E8A-4147-A177-3AD203B41FA5}">
                      <a16:colId xmlns:a16="http://schemas.microsoft.com/office/drawing/2014/main" val="20002"/>
                    </a:ext>
                  </a:extLst>
                </a:gridCol>
                <a:gridCol w="4731422">
                  <a:extLst>
                    <a:ext uri="{9D8B030D-6E8A-4147-A177-3AD203B41FA5}">
                      <a16:colId xmlns:a16="http://schemas.microsoft.com/office/drawing/2014/main" val="20003"/>
                    </a:ext>
                  </a:extLst>
                </a:gridCol>
              </a:tblGrid>
              <a:tr h="479095">
                <a:tc>
                  <a:txBody>
                    <a:bodyPr/>
                    <a:lstStyle/>
                    <a:p>
                      <a:pPr marL="0" marR="0" lvl="0" indent="0" algn="just" rtl="0">
                        <a:lnSpc>
                          <a:spcPct val="115000"/>
                        </a:lnSpc>
                        <a:spcBef>
                          <a:spcPts val="0"/>
                        </a:spcBef>
                        <a:spcAft>
                          <a:spcPts val="0"/>
                        </a:spcAft>
                        <a:buClr>
                          <a:srgbClr val="000000"/>
                        </a:buClr>
                        <a:buSzPts val="1200"/>
                        <a:buFont typeface="Arial"/>
                        <a:buNone/>
                      </a:pPr>
                      <a:r>
                        <a:rPr lang="en-US" sz="1200" b="1" u="none" strike="noStrike" cap="none" dirty="0">
                          <a:latin typeface="Montserrat" panose="00000500000000000000" pitchFamily="2" charset="0"/>
                          <a:ea typeface="Cambria"/>
                          <a:cs typeface="Cambria"/>
                          <a:sym typeface="Cambria"/>
                        </a:rPr>
                        <a:t>Sr. No</a:t>
                      </a:r>
                      <a:endParaRPr sz="1100" u="none" strike="noStrike" cap="none" dirty="0">
                        <a:latin typeface="Montserrat" panose="00000500000000000000" pitchFamily="2" charset="0"/>
                        <a:ea typeface="Cambria"/>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Clr>
                          <a:srgbClr val="000000"/>
                        </a:buClr>
                        <a:buSzPts val="1200"/>
                        <a:buFont typeface="Arial"/>
                        <a:buNone/>
                      </a:pPr>
                      <a:r>
                        <a:rPr lang="en-US" sz="1200" b="1" u="none" strike="noStrike" cap="none" dirty="0">
                          <a:latin typeface="Cambria" panose="02040503050406030204" pitchFamily="18" charset="0"/>
                          <a:ea typeface="Cambria" panose="02040503050406030204" pitchFamily="18" charset="0"/>
                          <a:cs typeface="Cambria"/>
                          <a:sym typeface="Cambria"/>
                        </a:rPr>
                        <a:t>Type of Course</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Clr>
                          <a:srgbClr val="000000"/>
                        </a:buClr>
                        <a:buSzPts val="1200"/>
                        <a:buFont typeface="Arial"/>
                        <a:buNone/>
                      </a:pPr>
                      <a:r>
                        <a:rPr lang="en-US" sz="1200" b="1" u="none" strike="noStrike" cap="none" dirty="0">
                          <a:latin typeface="Cambria" panose="02040503050406030204" pitchFamily="18" charset="0"/>
                          <a:ea typeface="Cambria" panose="02040503050406030204" pitchFamily="18" charset="0"/>
                          <a:cs typeface="Cambria"/>
                          <a:sym typeface="Cambria"/>
                        </a:rPr>
                        <a:t>Number of Assignment to be allocated</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latin typeface="Cambria" panose="02040503050406030204" pitchFamily="18" charset="0"/>
                          <a:ea typeface="Cambria" panose="02040503050406030204" pitchFamily="18" charset="0"/>
                          <a:cs typeface="Cambria"/>
                          <a:sym typeface="Cambria"/>
                        </a:rPr>
                        <a:t>Description</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39243">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Montserrat" panose="00000500000000000000" pitchFamily="2" charset="0"/>
                          <a:ea typeface="Cambria"/>
                          <a:cs typeface="Cambria"/>
                          <a:sym typeface="Cambria"/>
                        </a:rPr>
                        <a:t>1</a:t>
                      </a:r>
                      <a:endParaRPr sz="1100" u="none" strike="noStrike" cap="none" dirty="0">
                        <a:latin typeface="Montserrat" panose="00000500000000000000" pitchFamily="2" charset="0"/>
                        <a:ea typeface="Cambria"/>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Clr>
                          <a:srgbClr val="000000"/>
                        </a:buClr>
                        <a:buSzPts val="1200"/>
                        <a:buFont typeface="Arial"/>
                        <a:buNone/>
                      </a:pPr>
                      <a:r>
                        <a:rPr lang="en-US" sz="1200" u="none" strike="noStrike" cap="none" dirty="0">
                          <a:latin typeface="Cambria" panose="02040503050406030204" pitchFamily="18" charset="0"/>
                          <a:ea typeface="Cambria" panose="02040503050406030204" pitchFamily="18" charset="0"/>
                          <a:cs typeface="Cambria"/>
                          <a:sym typeface="Cambria"/>
                        </a:rPr>
                        <a:t>Courses with 4 credits</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Cambria" panose="02040503050406030204" pitchFamily="18" charset="0"/>
                          <a:ea typeface="Cambria" panose="02040503050406030204" pitchFamily="18" charset="0"/>
                          <a:cs typeface="Cambria"/>
                          <a:sym typeface="Cambria"/>
                        </a:rPr>
                        <a:t>2</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42900" algn="just" rtl="0">
                        <a:lnSpc>
                          <a:spcPct val="115000"/>
                        </a:lnSpc>
                        <a:spcBef>
                          <a:spcPts val="0"/>
                        </a:spcBef>
                        <a:spcAft>
                          <a:spcPts val="0"/>
                        </a:spcAft>
                        <a:buClr>
                          <a:srgbClr val="000000"/>
                        </a:buClr>
                        <a:buSzPts val="1200"/>
                        <a:buFont typeface="Noto Sans Symbols"/>
                        <a:buChar char="∙"/>
                      </a:pPr>
                      <a:r>
                        <a:rPr lang="en-US" sz="1200" u="none" strike="noStrike" cap="none" dirty="0">
                          <a:latin typeface="Cambria" panose="02040503050406030204" pitchFamily="18" charset="0"/>
                          <a:ea typeface="Cambria" panose="02040503050406030204" pitchFamily="18" charset="0"/>
                          <a:cs typeface="Cambria"/>
                          <a:sym typeface="Cambria"/>
                        </a:rPr>
                        <a:t>Minimum 1 assignment to be submitted by the student. </a:t>
                      </a:r>
                      <a:endParaRPr sz="1100" u="none" strike="noStrike" cap="none" dirty="0">
                        <a:latin typeface="Cambria" panose="02040503050406030204" pitchFamily="18" charset="0"/>
                        <a:ea typeface="Cambria" panose="02040503050406030204" pitchFamily="18" charset="0"/>
                        <a:cs typeface="Cambria"/>
                        <a:sym typeface="Cambria"/>
                      </a:endParaRPr>
                    </a:p>
                    <a:p>
                      <a:pPr marL="342900" marR="0" lvl="0" indent="-342900" algn="just" rtl="0">
                        <a:lnSpc>
                          <a:spcPct val="115000"/>
                        </a:lnSpc>
                        <a:spcBef>
                          <a:spcPts val="0"/>
                        </a:spcBef>
                        <a:spcAft>
                          <a:spcPts val="0"/>
                        </a:spcAft>
                        <a:buClr>
                          <a:srgbClr val="000000"/>
                        </a:buClr>
                        <a:buSzPts val="1200"/>
                        <a:buFont typeface="Noto Sans Symbols"/>
                        <a:buChar char="∙"/>
                      </a:pPr>
                      <a:r>
                        <a:rPr lang="en-US" sz="1200" u="none" strike="noStrike" cap="none" dirty="0">
                          <a:latin typeface="Cambria" panose="02040503050406030204" pitchFamily="18" charset="0"/>
                          <a:ea typeface="Cambria" panose="02040503050406030204" pitchFamily="18" charset="0"/>
                          <a:cs typeface="Cambria"/>
                          <a:sym typeface="Cambria"/>
                        </a:rPr>
                        <a:t>In case the student submits both the assignments then the best performance out of the two shall be considered for the calculation of marks associated with CA components</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39243">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Montserrat" panose="00000500000000000000" pitchFamily="2" charset="0"/>
                          <a:ea typeface="Cambria"/>
                          <a:cs typeface="Cambria"/>
                          <a:sym typeface="Cambria"/>
                        </a:rPr>
                        <a:t>2</a:t>
                      </a:r>
                      <a:endParaRPr sz="1100" u="none" strike="noStrike" cap="none" dirty="0">
                        <a:latin typeface="Montserrat" panose="00000500000000000000" pitchFamily="2" charset="0"/>
                        <a:ea typeface="Cambria"/>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just" rtl="0">
                        <a:lnSpc>
                          <a:spcPct val="115000"/>
                        </a:lnSpc>
                        <a:spcBef>
                          <a:spcPts val="0"/>
                        </a:spcBef>
                        <a:spcAft>
                          <a:spcPts val="0"/>
                        </a:spcAft>
                        <a:buClr>
                          <a:srgbClr val="000000"/>
                        </a:buClr>
                        <a:buSzPts val="1200"/>
                        <a:buFont typeface="Arial"/>
                        <a:buNone/>
                      </a:pPr>
                      <a:r>
                        <a:rPr lang="en-US" sz="1200" u="none" strike="noStrike" cap="none" dirty="0">
                          <a:latin typeface="Cambria" panose="02040503050406030204" pitchFamily="18" charset="0"/>
                          <a:ea typeface="Cambria" panose="02040503050406030204" pitchFamily="18" charset="0"/>
                          <a:cs typeface="Cambria"/>
                          <a:sym typeface="Cambria"/>
                        </a:rPr>
                        <a:t>Courses with 6 credits</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Cambria" panose="02040503050406030204" pitchFamily="18" charset="0"/>
                          <a:ea typeface="Cambria" panose="02040503050406030204" pitchFamily="18" charset="0"/>
                          <a:cs typeface="Cambria"/>
                          <a:sym typeface="Cambria"/>
                        </a:rPr>
                        <a:t>3</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42900" algn="just" rtl="0">
                        <a:lnSpc>
                          <a:spcPct val="115000"/>
                        </a:lnSpc>
                        <a:spcBef>
                          <a:spcPts val="0"/>
                        </a:spcBef>
                        <a:spcAft>
                          <a:spcPts val="0"/>
                        </a:spcAft>
                        <a:buClr>
                          <a:srgbClr val="000000"/>
                        </a:buClr>
                        <a:buSzPts val="1200"/>
                        <a:buFont typeface="Noto Sans Symbols"/>
                        <a:buChar char="∙"/>
                      </a:pPr>
                      <a:r>
                        <a:rPr lang="en-US" sz="1200" u="none" strike="noStrike" cap="none" dirty="0">
                          <a:latin typeface="Cambria" panose="02040503050406030204" pitchFamily="18" charset="0"/>
                          <a:ea typeface="Cambria" panose="02040503050406030204" pitchFamily="18" charset="0"/>
                          <a:cs typeface="Cambria"/>
                          <a:sym typeface="Cambria"/>
                        </a:rPr>
                        <a:t>Minimum 2 assignments to be submitted by the student. </a:t>
                      </a:r>
                      <a:endParaRPr sz="1100" u="none" strike="noStrike" cap="none" dirty="0">
                        <a:latin typeface="Cambria" panose="02040503050406030204" pitchFamily="18" charset="0"/>
                        <a:ea typeface="Cambria" panose="02040503050406030204" pitchFamily="18" charset="0"/>
                        <a:cs typeface="Cambria"/>
                        <a:sym typeface="Cambria"/>
                      </a:endParaRPr>
                    </a:p>
                    <a:p>
                      <a:pPr marL="342900" marR="0" lvl="0" indent="-342900" algn="just" rtl="0">
                        <a:lnSpc>
                          <a:spcPct val="115000"/>
                        </a:lnSpc>
                        <a:spcBef>
                          <a:spcPts val="0"/>
                        </a:spcBef>
                        <a:spcAft>
                          <a:spcPts val="0"/>
                        </a:spcAft>
                        <a:buClr>
                          <a:srgbClr val="000000"/>
                        </a:buClr>
                        <a:buSzPts val="1200"/>
                        <a:buFont typeface="Noto Sans Symbols"/>
                        <a:buChar char="∙"/>
                      </a:pPr>
                      <a:r>
                        <a:rPr lang="en-US" sz="1200" u="none" strike="noStrike" cap="none" dirty="0">
                          <a:latin typeface="Cambria" panose="02040503050406030204" pitchFamily="18" charset="0"/>
                          <a:ea typeface="Cambria" panose="02040503050406030204" pitchFamily="18" charset="0"/>
                          <a:cs typeface="Cambria"/>
                          <a:sym typeface="Cambria"/>
                        </a:rPr>
                        <a:t>In case the student submits all three assignments then the average of best two performances out of the three shall be considered for the calculation of marks associated with CA components.</a:t>
                      </a:r>
                      <a:endParaRPr sz="1100" u="none" strike="noStrike" cap="none" dirty="0">
                        <a:latin typeface="Cambria" panose="02040503050406030204" pitchFamily="18" charset="0"/>
                        <a:ea typeface="Cambria" panose="02040503050406030204" pitchFamily="18" charset="0"/>
                        <a:cs typeface="Cambria"/>
                        <a:sym typeface="Cambria"/>
                      </a:endParaRPr>
                    </a:p>
                  </a:txBody>
                  <a:tcPr marL="67275" marR="67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06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E5FF-D57F-0784-7A66-9D8F9460F7B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E0ACBEE-3815-6886-3E11-621DFD796214}"/>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8E223A3E-7115-B626-74F8-63D415BD42FC}"/>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9E8FD339-04C6-946F-8559-81DB653761FC}"/>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B7D13621-0275-D5C4-381B-1F30719DE361}"/>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59F1BF7C-B616-488D-A1B7-04AACCAE57CC}"/>
              </a:ext>
            </a:extLst>
          </p:cNvPr>
          <p:cNvSpPr txBox="1">
            <a:spLocks/>
          </p:cNvSpPr>
          <p:nvPr/>
        </p:nvSpPr>
        <p:spPr>
          <a:xfrm>
            <a:off x="3084059" y="500926"/>
            <a:ext cx="2582021" cy="414402"/>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400" b="1" dirty="0">
                <a:solidFill>
                  <a:schemeClr val="lt1"/>
                </a:solidFill>
                <a:latin typeface="Cambria" panose="02040503050406030204" pitchFamily="18" charset="0"/>
                <a:ea typeface="Cambria" panose="02040503050406030204" pitchFamily="18" charset="0"/>
                <a:cs typeface="Cambria"/>
                <a:sym typeface="Cambria"/>
              </a:rPr>
              <a:t>Assignments</a:t>
            </a:r>
            <a:endParaRPr lang="en-US" sz="2400" b="1" dirty="0">
              <a:solidFill>
                <a:schemeClr val="lt1"/>
              </a:solidFill>
              <a:latin typeface="Cambria" panose="02040503050406030204" pitchFamily="18" charset="0"/>
              <a:ea typeface="Cambria" panose="02040503050406030204" pitchFamily="18" charset="0"/>
              <a:sym typeface="Cambria"/>
            </a:endParaRPr>
          </a:p>
        </p:txBody>
      </p:sp>
      <p:sp>
        <p:nvSpPr>
          <p:cNvPr id="12" name="Google Shape;1468;p134">
            <a:extLst>
              <a:ext uri="{FF2B5EF4-FFF2-40B4-BE49-F238E27FC236}">
                <a16:creationId xmlns:a16="http://schemas.microsoft.com/office/drawing/2014/main" id="{93ABEE61-2F16-CDE9-0B69-224F7E1CB95C}"/>
              </a:ext>
            </a:extLst>
          </p:cNvPr>
          <p:cNvSpPr txBox="1"/>
          <p:nvPr/>
        </p:nvSpPr>
        <p:spPr>
          <a:xfrm>
            <a:off x="91440" y="1109757"/>
            <a:ext cx="9052560" cy="144650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Assignments</a:t>
            </a:r>
            <a:r>
              <a:rPr lang="en-US" sz="1800" b="0" i="0" u="none" strike="noStrike" cap="none" dirty="0">
                <a:solidFill>
                  <a:srgbClr val="001236"/>
                </a:solidFill>
                <a:latin typeface="Cambria" panose="02040503050406030204" pitchFamily="18" charset="0"/>
                <a:ea typeface="Cambria" panose="02040503050406030204" pitchFamily="18" charset="0"/>
                <a:cs typeface="Cambria"/>
                <a:sym typeface="Cambria"/>
              </a:rPr>
              <a:t> shall be provided to the students through E-connect panel.</a:t>
            </a:r>
            <a:endParaRPr sz="1800" b="0"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1236"/>
                </a:solidFill>
                <a:latin typeface="Cambria" panose="02040503050406030204" pitchFamily="18" charset="0"/>
                <a:ea typeface="Cambria" panose="02040503050406030204" pitchFamily="18" charset="0"/>
                <a:cs typeface="Cambria"/>
                <a:sym typeface="Cambria"/>
              </a:rPr>
              <a:t>After downloading and printing the assignment questions, students are required to write the answers in their own handwriting followed by scanning and uploading the same through CA submission interface as per the stipulated timelines</a:t>
            </a:r>
            <a:r>
              <a:rPr lang="en-US" sz="1600" b="0" i="0" u="none" strike="noStrike" cap="none" dirty="0">
                <a:solidFill>
                  <a:srgbClr val="001236"/>
                </a:solidFill>
                <a:latin typeface="Cambria" panose="02040503050406030204" pitchFamily="18" charset="0"/>
                <a:ea typeface="Cambria" panose="02040503050406030204" pitchFamily="18" charset="0"/>
                <a:cs typeface="Cambria"/>
                <a:sym typeface="Cambria"/>
              </a:rPr>
              <a:t>.</a:t>
            </a:r>
            <a:endParaRPr sz="1600" b="0"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p:txBody>
      </p:sp>
      <p:sp>
        <p:nvSpPr>
          <p:cNvPr id="14" name="Google Shape;1470;p134">
            <a:extLst>
              <a:ext uri="{FF2B5EF4-FFF2-40B4-BE49-F238E27FC236}">
                <a16:creationId xmlns:a16="http://schemas.microsoft.com/office/drawing/2014/main" id="{28CAE4F5-FB30-2CAC-5BEF-24924AEA746F}"/>
              </a:ext>
            </a:extLst>
          </p:cNvPr>
          <p:cNvSpPr/>
          <p:nvPr/>
        </p:nvSpPr>
        <p:spPr>
          <a:xfrm>
            <a:off x="275072" y="2750695"/>
            <a:ext cx="502920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Montserrat" panose="00000500000000000000" pitchFamily="2" charset="0"/>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Montserrat" panose="00000500000000000000" pitchFamily="2" charset="0"/>
                <a:ea typeface="Cambria"/>
                <a:cs typeface="Cambria"/>
                <a:sym typeface="Cambria"/>
              </a:rPr>
              <a:t>Pattern to be followed for assignments:</a:t>
            </a:r>
            <a:endParaRPr sz="1400" b="0" i="0" u="none" strike="noStrike" cap="none" dirty="0">
              <a:solidFill>
                <a:srgbClr val="000000"/>
              </a:solidFill>
              <a:latin typeface="Montserrat" panose="00000500000000000000" pitchFamily="2" charset="0"/>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Montserrat" panose="00000500000000000000" pitchFamily="2" charset="0"/>
              <a:ea typeface="Cambria"/>
              <a:cs typeface="Cambria"/>
              <a:sym typeface="Cambria"/>
            </a:endParaRPr>
          </a:p>
          <a:p>
            <a:pPr marL="0" marR="0" lvl="0" indent="-88900" algn="l" rtl="0">
              <a:lnSpc>
                <a:spcPct val="100000"/>
              </a:lnSpc>
              <a:spcBef>
                <a:spcPts val="0"/>
              </a:spcBef>
              <a:spcAft>
                <a:spcPts val="0"/>
              </a:spcAft>
              <a:buClr>
                <a:srgbClr val="000000"/>
              </a:buClr>
              <a:buSzPts val="1400"/>
              <a:buFont typeface="Noto Sans Symbols"/>
              <a:buChar char="❑"/>
            </a:pPr>
            <a:r>
              <a:rPr lang="en-US" sz="1400" b="0" i="0" u="none" strike="noStrike" cap="none" dirty="0">
                <a:solidFill>
                  <a:schemeClr val="tx1"/>
                </a:solidFill>
                <a:latin typeface="Montserrat" panose="00000500000000000000" pitchFamily="2" charset="0"/>
                <a:ea typeface="Cambria"/>
                <a:cs typeface="Cambria"/>
                <a:sym typeface="Cambria"/>
              </a:rPr>
              <a:t>  Each Assignment would consist of two questions of 10 marks each.</a:t>
            </a:r>
            <a:endParaRPr sz="1400" b="0" i="0" u="none" strike="noStrike" cap="none" dirty="0">
              <a:solidFill>
                <a:schemeClr val="tx1"/>
              </a:solidFill>
              <a:latin typeface="Montserrat" panose="00000500000000000000" pitchFamily="2" charset="0"/>
              <a:ea typeface="Cambria"/>
              <a:cs typeface="Cambria"/>
              <a:sym typeface="Cambria"/>
            </a:endParaRPr>
          </a:p>
          <a:p>
            <a:pPr marL="0" marR="0" lvl="0" indent="-88900" algn="l" rtl="0">
              <a:lnSpc>
                <a:spcPct val="100000"/>
              </a:lnSpc>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Montserrat" panose="00000500000000000000" pitchFamily="2" charset="0"/>
                <a:ea typeface="Cambria"/>
                <a:cs typeface="Cambria"/>
                <a:sym typeface="Cambria"/>
              </a:rPr>
              <a:t>Total marks assigned to each assignment: 20</a:t>
            </a:r>
          </a:p>
        </p:txBody>
      </p:sp>
      <p:pic>
        <p:nvPicPr>
          <p:cNvPr id="15" name="Google Shape;1467;p134" descr="C:\Users\user\Desktop\images.jpg">
            <a:extLst>
              <a:ext uri="{FF2B5EF4-FFF2-40B4-BE49-F238E27FC236}">
                <a16:creationId xmlns:a16="http://schemas.microsoft.com/office/drawing/2014/main" id="{B3133B92-0E3C-D891-0865-B589519F43A7}"/>
              </a:ext>
            </a:extLst>
          </p:cNvPr>
          <p:cNvPicPr preferRelativeResize="0"/>
          <p:nvPr/>
        </p:nvPicPr>
        <p:blipFill rotWithShape="1">
          <a:blip r:embed="rId4">
            <a:alphaModFix/>
          </a:blip>
          <a:srcRect/>
          <a:stretch/>
        </p:blipFill>
        <p:spPr>
          <a:xfrm>
            <a:off x="6396567" y="2750695"/>
            <a:ext cx="2057400" cy="2057400"/>
          </a:xfrm>
          <a:prstGeom prst="ellipse">
            <a:avLst/>
          </a:prstGeom>
          <a:noFill/>
          <a:ln w="12700" cap="rnd" cmpd="sng">
            <a:solidFill>
              <a:srgbClr val="001236"/>
            </a:solidFill>
            <a:prstDash val="solid"/>
            <a:round/>
            <a:headEnd type="none" w="sm" len="sm"/>
            <a:tailEnd type="none" w="sm" len="sm"/>
          </a:ln>
          <a:effectLst>
            <a:outerShdw blurRad="381000" dist="292100" dir="5400000" sx="-80000" sy="-18000" rotWithShape="0">
              <a:srgbClr val="000000">
                <a:alpha val="21176"/>
              </a:srgbClr>
            </a:outerShdw>
          </a:effectLst>
        </p:spPr>
      </p:pic>
    </p:spTree>
    <p:extLst>
      <p:ext uri="{BB962C8B-B14F-4D97-AF65-F5344CB8AC3E}">
        <p14:creationId xmlns:p14="http://schemas.microsoft.com/office/powerpoint/2010/main" val="159383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E439-C9A9-3A28-9751-F044FFD4456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5F78FD4-45F8-0188-E7E9-0EEB7DFDE2E3}"/>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C34ED186-095C-9B67-67E3-7982606CEB64}"/>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2815D924-8E74-C143-EC52-EA26D69C7074}"/>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E59747E5-DD70-9517-1CB7-35F9EB2DE1C7}"/>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49683486-B14D-0D6B-0742-90DEFBF44D1B}"/>
              </a:ext>
            </a:extLst>
          </p:cNvPr>
          <p:cNvSpPr txBox="1">
            <a:spLocks/>
          </p:cNvSpPr>
          <p:nvPr/>
        </p:nvSpPr>
        <p:spPr>
          <a:xfrm>
            <a:off x="3084059" y="500926"/>
            <a:ext cx="2797452" cy="414402"/>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000" b="1" dirty="0">
                <a:solidFill>
                  <a:schemeClr val="lt1"/>
                </a:solidFill>
                <a:latin typeface="Cambria" panose="02040503050406030204" pitchFamily="18" charset="0"/>
                <a:ea typeface="Cambria" panose="02040503050406030204" pitchFamily="18" charset="0"/>
                <a:cs typeface="Cambria"/>
                <a:sym typeface="Cambria"/>
              </a:rPr>
              <a:t>End Term Examination</a:t>
            </a:r>
            <a:endParaRPr lang="en-US" sz="2000" b="1" dirty="0">
              <a:solidFill>
                <a:schemeClr val="lt1"/>
              </a:solidFill>
              <a:latin typeface="Cambria" panose="02040503050406030204" pitchFamily="18" charset="0"/>
              <a:ea typeface="Cambria" panose="02040503050406030204" pitchFamily="18" charset="0"/>
              <a:sym typeface="Cambria"/>
            </a:endParaRPr>
          </a:p>
        </p:txBody>
      </p:sp>
      <p:sp>
        <p:nvSpPr>
          <p:cNvPr id="12" name="Google Shape;1468;p134">
            <a:extLst>
              <a:ext uri="{FF2B5EF4-FFF2-40B4-BE49-F238E27FC236}">
                <a16:creationId xmlns:a16="http://schemas.microsoft.com/office/drawing/2014/main" id="{41983575-85CD-73B8-12AF-3126B8EB3C66}"/>
              </a:ext>
            </a:extLst>
          </p:cNvPr>
          <p:cNvSpPr txBox="1"/>
          <p:nvPr/>
        </p:nvSpPr>
        <p:spPr>
          <a:xfrm>
            <a:off x="91440" y="1109757"/>
            <a:ext cx="9052560" cy="36929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Conduct of End-Term </a:t>
            </a:r>
            <a:r>
              <a:rPr lang="en-US" sz="1800" b="1" dirty="0">
                <a:solidFill>
                  <a:srgbClr val="001236"/>
                </a:solidFill>
                <a:latin typeface="Cambria" panose="02040503050406030204" pitchFamily="18" charset="0"/>
                <a:ea typeface="Cambria" panose="02040503050406030204" pitchFamily="18" charset="0"/>
                <a:cs typeface="Cambria"/>
                <a:sym typeface="Cambria"/>
              </a:rPr>
              <a:t>E</a:t>
            </a: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xamination of Short Questions and Descriptive Questions</a:t>
            </a:r>
            <a:endParaRPr sz="1600" b="0"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p:txBody>
      </p:sp>
      <p:sp>
        <p:nvSpPr>
          <p:cNvPr id="2" name="Google Shape;1477;p135">
            <a:extLst>
              <a:ext uri="{FF2B5EF4-FFF2-40B4-BE49-F238E27FC236}">
                <a16:creationId xmlns:a16="http://schemas.microsoft.com/office/drawing/2014/main" id="{A6D9DF6D-60C1-C4AA-3C41-43481A978311}"/>
              </a:ext>
            </a:extLst>
          </p:cNvPr>
          <p:cNvSpPr txBox="1"/>
          <p:nvPr/>
        </p:nvSpPr>
        <p:spPr>
          <a:xfrm>
            <a:off x="1765425" y="1648516"/>
            <a:ext cx="586586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1236"/>
                </a:solidFill>
                <a:latin typeface="Cambria" panose="02040503050406030204" pitchFamily="18" charset="0"/>
                <a:ea typeface="Cambria" panose="02040503050406030204" pitchFamily="18" charset="0"/>
                <a:cs typeface="Cambria"/>
                <a:sym typeface="Cambria"/>
              </a:rPr>
              <a:t>End Term Practical/ Project Examination would consist of:</a:t>
            </a:r>
            <a:endParaRPr sz="1100" b="1"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p:txBody>
      </p:sp>
      <p:grpSp>
        <p:nvGrpSpPr>
          <p:cNvPr id="10" name="Group 9">
            <a:extLst>
              <a:ext uri="{FF2B5EF4-FFF2-40B4-BE49-F238E27FC236}">
                <a16:creationId xmlns:a16="http://schemas.microsoft.com/office/drawing/2014/main" id="{9A930441-95FB-E497-EC95-32105C6DEE88}"/>
              </a:ext>
            </a:extLst>
          </p:cNvPr>
          <p:cNvGrpSpPr/>
          <p:nvPr/>
        </p:nvGrpSpPr>
        <p:grpSpPr>
          <a:xfrm>
            <a:off x="1433604" y="2200126"/>
            <a:ext cx="6553150" cy="2321799"/>
            <a:chOff x="1341145" y="2058289"/>
            <a:chExt cx="6553150" cy="2321799"/>
          </a:xfrm>
        </p:grpSpPr>
        <p:sp>
          <p:nvSpPr>
            <p:cNvPr id="3" name="Google Shape;1480;p135">
              <a:extLst>
                <a:ext uri="{FF2B5EF4-FFF2-40B4-BE49-F238E27FC236}">
                  <a16:creationId xmlns:a16="http://schemas.microsoft.com/office/drawing/2014/main" id="{2AF5B733-EB56-F28E-E978-8A63C2D2C79A}"/>
                </a:ext>
              </a:extLst>
            </p:cNvPr>
            <p:cNvSpPr/>
            <p:nvPr/>
          </p:nvSpPr>
          <p:spPr>
            <a:xfrm>
              <a:off x="1341145" y="2058289"/>
              <a:ext cx="6553150" cy="2321799"/>
            </a:xfrm>
            <a:prstGeom prst="rect">
              <a:avLst/>
            </a:prstGeom>
            <a:solidFill>
              <a:srgbClr val="001236"/>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Montserrat" panose="00000500000000000000" pitchFamily="2" charset="0"/>
                <a:ea typeface="Cambria"/>
                <a:cs typeface="Cambria"/>
                <a:sym typeface="Cambria"/>
              </a:endParaRPr>
            </a:p>
          </p:txBody>
        </p:sp>
        <p:sp>
          <p:nvSpPr>
            <p:cNvPr id="8" name="Google Shape;1482;p135">
              <a:extLst>
                <a:ext uri="{FF2B5EF4-FFF2-40B4-BE49-F238E27FC236}">
                  <a16:creationId xmlns:a16="http://schemas.microsoft.com/office/drawing/2014/main" id="{D2F468B5-EEC5-4D7D-7151-78C86521F743}"/>
                </a:ext>
              </a:extLst>
            </p:cNvPr>
            <p:cNvSpPr/>
            <p:nvPr/>
          </p:nvSpPr>
          <p:spPr>
            <a:xfrm>
              <a:off x="1485900" y="2209669"/>
              <a:ext cx="6172200" cy="2062063"/>
            </a:xfrm>
            <a:prstGeom prst="rect">
              <a:avLst/>
            </a:prstGeom>
            <a:noFill/>
            <a:ln>
              <a:noFill/>
            </a:ln>
          </p:spPr>
          <p:txBody>
            <a:bodyPr spcFirstLastPara="1" wrap="square" lIns="91425" tIns="45700" rIns="91425" bIns="45700" anchor="t" anchorCtr="0">
              <a:spAutoFit/>
            </a:bodyPr>
            <a:lstStyle/>
            <a:p>
              <a:pPr algn="just">
                <a:buSzPts val="1600"/>
              </a:pPr>
              <a:r>
                <a:rPr lang="en-US" sz="1600" b="0" i="0" u="none" strike="noStrike" cap="none" dirty="0">
                  <a:solidFill>
                    <a:schemeClr val="bg1"/>
                  </a:solidFill>
                  <a:latin typeface="Cambria" panose="02040503050406030204" pitchFamily="18" charset="0"/>
                  <a:ea typeface="Cambria" panose="02040503050406030204" pitchFamily="18" charset="0"/>
                  <a:cs typeface="Cambria"/>
                  <a:sym typeface="Cambria"/>
                </a:rPr>
                <a:t>Schedule of viva shall be intimated to students along with the date sheet for End Term Examination.</a:t>
              </a:r>
            </a:p>
            <a:p>
              <a:pPr algn="just">
                <a:buSzPts val="1600"/>
              </a:pPr>
              <a:endParaRPr lang="en-US" sz="1600" b="0" i="0" u="none" strike="noStrike" cap="none" dirty="0">
                <a:solidFill>
                  <a:schemeClr val="bg1"/>
                </a:solidFill>
                <a:latin typeface="Cambria" panose="02040503050406030204" pitchFamily="18" charset="0"/>
                <a:ea typeface="Cambria" panose="02040503050406030204" pitchFamily="18" charset="0"/>
                <a:cs typeface="Cambria"/>
                <a:sym typeface="Cambria"/>
              </a:endParaRPr>
            </a:p>
            <a:p>
              <a:pPr marR="0" lvl="0" algn="just" rtl="0">
                <a:lnSpc>
                  <a:spcPct val="100000"/>
                </a:lnSpc>
                <a:spcBef>
                  <a:spcPts val="0"/>
                </a:spcBef>
                <a:spcAft>
                  <a:spcPts val="0"/>
                </a:spcAft>
                <a:buClr>
                  <a:srgbClr val="000000"/>
                </a:buClr>
                <a:buSzPts val="1600"/>
              </a:pPr>
              <a:r>
                <a:rPr lang="en-US" sz="1600" b="0" i="0" u="none" strike="noStrike" cap="none" dirty="0">
                  <a:solidFill>
                    <a:schemeClr val="bg1"/>
                  </a:solidFill>
                  <a:latin typeface="Cambria" panose="02040503050406030204" pitchFamily="18" charset="0"/>
                  <a:ea typeface="Cambria" panose="02040503050406030204" pitchFamily="18" charset="0"/>
                  <a:cs typeface="Cambria"/>
                  <a:sym typeface="Cambria"/>
                </a:rPr>
                <a:t>Practical/project reports will be collected by the </a:t>
              </a:r>
              <a:r>
                <a:rPr lang="en-US" sz="1600" dirty="0">
                  <a:solidFill>
                    <a:schemeClr val="bg1"/>
                  </a:solidFill>
                  <a:latin typeface="Cambria" panose="02040503050406030204" pitchFamily="18" charset="0"/>
                  <a:ea typeface="Cambria" panose="02040503050406030204" pitchFamily="18" charset="0"/>
                  <a:cs typeface="Cambria"/>
                  <a:sym typeface="Cambria"/>
                </a:rPr>
                <a:t>examiner</a:t>
              </a:r>
              <a:r>
                <a:rPr lang="en-US" sz="1600" b="0" i="0" u="none" strike="noStrike" cap="none" dirty="0">
                  <a:solidFill>
                    <a:schemeClr val="bg1"/>
                  </a:solidFill>
                  <a:latin typeface="Cambria" panose="02040503050406030204" pitchFamily="18" charset="0"/>
                  <a:ea typeface="Cambria" panose="02040503050406030204" pitchFamily="18" charset="0"/>
                  <a:cs typeface="Cambria"/>
                  <a:sym typeface="Cambria"/>
                </a:rPr>
                <a:t> of the University at the designed centers by the university.</a:t>
              </a:r>
            </a:p>
            <a:p>
              <a:pPr marR="0" lvl="0" algn="just" rtl="0">
                <a:lnSpc>
                  <a:spcPct val="100000"/>
                </a:lnSpc>
                <a:spcBef>
                  <a:spcPts val="0"/>
                </a:spcBef>
                <a:spcAft>
                  <a:spcPts val="0"/>
                </a:spcAft>
                <a:buClr>
                  <a:srgbClr val="000000"/>
                </a:buClr>
                <a:buSzPts val="1600"/>
              </a:pPr>
              <a:endParaRPr sz="1600" b="0" i="0" u="none" strike="noStrike" cap="none" dirty="0">
                <a:solidFill>
                  <a:schemeClr val="bg1"/>
                </a:solidFill>
                <a:latin typeface="Cambria" panose="02040503050406030204" pitchFamily="18" charset="0"/>
                <a:ea typeface="Cambria" panose="02040503050406030204" pitchFamily="18" charset="0"/>
                <a:cs typeface="Cambria"/>
                <a:sym typeface="Cambria"/>
              </a:endParaRPr>
            </a:p>
            <a:p>
              <a:pPr marR="0" lvl="0" algn="l" rtl="0">
                <a:lnSpc>
                  <a:spcPct val="100000"/>
                </a:lnSpc>
                <a:spcBef>
                  <a:spcPts val="0"/>
                </a:spcBef>
                <a:spcAft>
                  <a:spcPts val="0"/>
                </a:spcAft>
                <a:buClr>
                  <a:srgbClr val="000000"/>
                </a:buClr>
                <a:buSzPts val="1600"/>
              </a:pPr>
              <a:r>
                <a:rPr lang="en-US" sz="1600" b="0" i="0" u="none" strike="noStrike" cap="none" dirty="0">
                  <a:solidFill>
                    <a:schemeClr val="bg1"/>
                  </a:solidFill>
                  <a:latin typeface="Cambria" panose="02040503050406030204" pitchFamily="18" charset="0"/>
                  <a:ea typeface="Cambria" panose="02040503050406030204" pitchFamily="18" charset="0"/>
                  <a:cs typeface="Cambria"/>
                  <a:sym typeface="Cambria"/>
                </a:rPr>
                <a:t> Detailed guidelines and Instructions regarding the conduct of the LPU DE Practical/Project exam would be shared on e-Connect.</a:t>
              </a:r>
              <a:endParaRPr sz="1600" b="0" i="0" u="none" strike="noStrike" cap="none" dirty="0">
                <a:solidFill>
                  <a:schemeClr val="bg1"/>
                </a:solidFill>
                <a:latin typeface="Cambria" panose="02040503050406030204" pitchFamily="18" charset="0"/>
                <a:ea typeface="Cambria" panose="02040503050406030204" pitchFamily="18" charset="0"/>
                <a:cs typeface="Cambria"/>
                <a:sym typeface="Cambria"/>
              </a:endParaRPr>
            </a:p>
          </p:txBody>
        </p:sp>
      </p:grpSp>
      <p:pic>
        <p:nvPicPr>
          <p:cNvPr id="11" name="Google Shape;1479;p135">
            <a:extLst>
              <a:ext uri="{FF2B5EF4-FFF2-40B4-BE49-F238E27FC236}">
                <a16:creationId xmlns:a16="http://schemas.microsoft.com/office/drawing/2014/main" id="{1594661A-EE2A-77BF-8D3E-23EE9CB55748}"/>
              </a:ext>
            </a:extLst>
          </p:cNvPr>
          <p:cNvPicPr preferRelativeResize="0"/>
          <p:nvPr/>
        </p:nvPicPr>
        <p:blipFill rotWithShape="1">
          <a:blip r:embed="rId4">
            <a:alphaModFix/>
          </a:blip>
          <a:srcRect/>
          <a:stretch/>
        </p:blipFill>
        <p:spPr>
          <a:xfrm>
            <a:off x="275072" y="2177499"/>
            <a:ext cx="882173" cy="723745"/>
          </a:xfrm>
          <a:prstGeom prst="rect">
            <a:avLst/>
          </a:prstGeom>
          <a:noFill/>
          <a:ln>
            <a:noFill/>
          </a:ln>
        </p:spPr>
      </p:pic>
      <p:pic>
        <p:nvPicPr>
          <p:cNvPr id="13" name="Google Shape;1478;p135" descr="C:\Users\user\Desktop\index.png">
            <a:extLst>
              <a:ext uri="{FF2B5EF4-FFF2-40B4-BE49-F238E27FC236}">
                <a16:creationId xmlns:a16="http://schemas.microsoft.com/office/drawing/2014/main" id="{739A575C-1E99-0C50-2D1C-110215DBEC3D}"/>
              </a:ext>
            </a:extLst>
          </p:cNvPr>
          <p:cNvPicPr preferRelativeResize="0"/>
          <p:nvPr/>
        </p:nvPicPr>
        <p:blipFill rotWithShape="1">
          <a:blip r:embed="rId5">
            <a:alphaModFix/>
          </a:blip>
          <a:srcRect/>
          <a:stretch/>
        </p:blipFill>
        <p:spPr>
          <a:xfrm>
            <a:off x="8131508" y="4033742"/>
            <a:ext cx="886367" cy="864079"/>
          </a:xfrm>
          <a:prstGeom prst="ellipse">
            <a:avLst/>
          </a:prstGeom>
          <a:noFill/>
          <a:ln w="12700" cap="rnd" cmpd="sng">
            <a:solidFill>
              <a:srgbClr val="005C8A"/>
            </a:solidFill>
            <a:prstDash val="solid"/>
            <a:round/>
            <a:headEnd type="none" w="sm" len="sm"/>
            <a:tailEnd type="none" w="sm" len="sm"/>
          </a:ln>
          <a:effectLst>
            <a:outerShdw blurRad="381000" dist="292100" dir="5400000" sx="-80000" sy="-18000" rotWithShape="0">
              <a:srgbClr val="000000">
                <a:alpha val="21176"/>
              </a:srgbClr>
            </a:outerShdw>
          </a:effectLst>
        </p:spPr>
      </p:pic>
    </p:spTree>
    <p:extLst>
      <p:ext uri="{BB962C8B-B14F-4D97-AF65-F5344CB8AC3E}">
        <p14:creationId xmlns:p14="http://schemas.microsoft.com/office/powerpoint/2010/main" val="171553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54B3-D8A0-DF97-7450-A7E5C508725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C47D2A9-2CDB-A0CF-BD48-BB20C7B85165}"/>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1D2788E7-4C9D-FC5B-2750-EE5DB124C41F}"/>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12900E8B-171A-F286-579D-47658E5832BB}"/>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36F83539-A53C-C8E3-DFD7-8C9FA6F73AAD}"/>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EC3C537F-8FB5-EEB1-E896-53979F68F010}"/>
              </a:ext>
            </a:extLst>
          </p:cNvPr>
          <p:cNvSpPr txBox="1">
            <a:spLocks/>
          </p:cNvSpPr>
          <p:nvPr/>
        </p:nvSpPr>
        <p:spPr>
          <a:xfrm>
            <a:off x="2051508" y="647468"/>
            <a:ext cx="4647123" cy="562232"/>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000" b="1" dirty="0">
                <a:solidFill>
                  <a:schemeClr val="lt1"/>
                </a:solidFill>
                <a:latin typeface="Cambria" panose="02040503050406030204" pitchFamily="18" charset="0"/>
                <a:ea typeface="Cambria" panose="02040503050406030204" pitchFamily="18" charset="0"/>
                <a:cs typeface="Cambria"/>
                <a:sym typeface="Cambria"/>
              </a:rPr>
              <a:t>Provision of Re-appear/ Re-evaluation</a:t>
            </a:r>
            <a:endParaRPr lang="en-US" sz="2000" b="1" dirty="0">
              <a:solidFill>
                <a:schemeClr val="lt1"/>
              </a:solidFill>
              <a:latin typeface="Cambria" panose="02040503050406030204" pitchFamily="18" charset="0"/>
              <a:ea typeface="Cambria" panose="02040503050406030204" pitchFamily="18" charset="0"/>
              <a:sym typeface="Cambria"/>
            </a:endParaRPr>
          </a:p>
        </p:txBody>
      </p:sp>
      <p:sp>
        <p:nvSpPr>
          <p:cNvPr id="15" name="Google Shape;1495;p136">
            <a:extLst>
              <a:ext uri="{FF2B5EF4-FFF2-40B4-BE49-F238E27FC236}">
                <a16:creationId xmlns:a16="http://schemas.microsoft.com/office/drawing/2014/main" id="{C466E580-937F-027C-6374-D599B64922E9}"/>
              </a:ext>
            </a:extLst>
          </p:cNvPr>
          <p:cNvSpPr txBox="1"/>
          <p:nvPr/>
        </p:nvSpPr>
        <p:spPr>
          <a:xfrm>
            <a:off x="723900" y="1361017"/>
            <a:ext cx="7696200" cy="27699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Re-appear:</a:t>
            </a:r>
            <a:r>
              <a:rPr lang="en-US" sz="1600" b="1" i="0" u="none" strike="noStrike" cap="none" dirty="0">
                <a:solidFill>
                  <a:srgbClr val="001236"/>
                </a:solidFill>
                <a:latin typeface="Cambria" panose="02040503050406030204" pitchFamily="18" charset="0"/>
                <a:ea typeface="Cambria" panose="02040503050406030204" pitchFamily="18" charset="0"/>
                <a:cs typeface="Cambria"/>
                <a:sym typeface="Cambria"/>
              </a:rPr>
              <a:t> </a:t>
            </a: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Student getting E grade in End Term Exam can register for Re-appear in any of the subsequent end term exams scheduled by the university within the maximum duration of the programme.</a:t>
            </a:r>
            <a:endParaRPr sz="14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Re-appear Fee: </a:t>
            </a: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Rs. 300/- per component of the course </a:t>
            </a:r>
            <a:endParaRPr sz="14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Re-evaluation: </a:t>
            </a: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Students not satisfied with their marks/ grade in the End Term Exam, can apply for Re-evaluation in that exam (Theory only)</a:t>
            </a:r>
            <a:endParaRPr sz="14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1236"/>
                </a:solidFill>
                <a:latin typeface="Cambria" panose="02040503050406030204" pitchFamily="18" charset="0"/>
                <a:ea typeface="Cambria" panose="02040503050406030204" pitchFamily="18" charset="0"/>
                <a:cs typeface="Cambria"/>
                <a:sym typeface="Cambria"/>
              </a:rPr>
              <a:t>Re-evaluation Fee: </a:t>
            </a:r>
            <a:r>
              <a:rPr lang="en-US" sz="1600" b="0" i="0" u="none" strike="noStrike" cap="none" dirty="0">
                <a:solidFill>
                  <a:srgbClr val="000000"/>
                </a:solidFill>
                <a:latin typeface="Cambria" panose="02040503050406030204" pitchFamily="18" charset="0"/>
                <a:ea typeface="Cambria" panose="02040503050406030204" pitchFamily="18" charset="0"/>
                <a:cs typeface="Cambria"/>
                <a:sym typeface="Cambria"/>
              </a:rPr>
              <a:t>Rs. 400/- per course </a:t>
            </a:r>
            <a:endParaRPr sz="1800" b="1" i="0" u="none" strike="noStrike" cap="none" dirty="0">
              <a:solidFill>
                <a:srgbClr val="000000"/>
              </a:solidFill>
              <a:latin typeface="Cambria" panose="02040503050406030204" pitchFamily="18" charset="0"/>
              <a:ea typeface="Cambria" panose="02040503050406030204" pitchFamily="18" charset="0"/>
              <a:cs typeface="Cambria"/>
              <a:sym typeface="Cambria"/>
            </a:endParaRPr>
          </a:p>
        </p:txBody>
      </p:sp>
      <p:grpSp>
        <p:nvGrpSpPr>
          <p:cNvPr id="16" name="Google Shape;1491;p136">
            <a:extLst>
              <a:ext uri="{FF2B5EF4-FFF2-40B4-BE49-F238E27FC236}">
                <a16:creationId xmlns:a16="http://schemas.microsoft.com/office/drawing/2014/main" id="{1B3DC561-3866-1080-6936-D1E3C9C299F8}"/>
              </a:ext>
            </a:extLst>
          </p:cNvPr>
          <p:cNvGrpSpPr/>
          <p:nvPr/>
        </p:nvGrpSpPr>
        <p:grpSpPr>
          <a:xfrm>
            <a:off x="647700" y="4299481"/>
            <a:ext cx="7772400" cy="579149"/>
            <a:chOff x="0" y="5699"/>
            <a:chExt cx="7772400" cy="579149"/>
          </a:xfrm>
          <a:noFill/>
        </p:grpSpPr>
        <p:sp>
          <p:nvSpPr>
            <p:cNvPr id="17" name="Google Shape;1492;p136">
              <a:extLst>
                <a:ext uri="{FF2B5EF4-FFF2-40B4-BE49-F238E27FC236}">
                  <a16:creationId xmlns:a16="http://schemas.microsoft.com/office/drawing/2014/main" id="{D36D18E0-CBA2-3482-B294-C31972C2BB92}"/>
                </a:ext>
              </a:extLst>
            </p:cNvPr>
            <p:cNvSpPr/>
            <p:nvPr/>
          </p:nvSpPr>
          <p:spPr>
            <a:xfrm>
              <a:off x="0" y="5699"/>
              <a:ext cx="7772400" cy="579149"/>
            </a:xfrm>
            <a:prstGeom prst="roundRect">
              <a:avLst>
                <a:gd name="adj" fmla="val 16667"/>
              </a:avLst>
            </a:prstGeom>
            <a:grp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1236"/>
                </a:solidFill>
                <a:latin typeface="Cambria" panose="02040503050406030204" pitchFamily="18" charset="0"/>
                <a:ea typeface="Cambria" panose="02040503050406030204" pitchFamily="18" charset="0"/>
                <a:cs typeface="Arial"/>
                <a:sym typeface="Arial"/>
              </a:endParaRPr>
            </a:p>
          </p:txBody>
        </p:sp>
        <p:sp>
          <p:nvSpPr>
            <p:cNvPr id="18" name="Google Shape;1493;p136">
              <a:extLst>
                <a:ext uri="{FF2B5EF4-FFF2-40B4-BE49-F238E27FC236}">
                  <a16:creationId xmlns:a16="http://schemas.microsoft.com/office/drawing/2014/main" id="{D879C2EC-00F7-15AB-E53F-1E72298D3BD7}"/>
                </a:ext>
              </a:extLst>
            </p:cNvPr>
            <p:cNvSpPr txBox="1"/>
            <p:nvPr/>
          </p:nvSpPr>
          <p:spPr>
            <a:xfrm>
              <a:off x="28272" y="33971"/>
              <a:ext cx="7715856" cy="522605"/>
            </a:xfrm>
            <a:prstGeom prst="rect">
              <a:avLst/>
            </a:prstGeom>
            <a:grpFill/>
            <a:ln>
              <a:solidFill>
                <a:srgbClr val="001236"/>
              </a:solidFill>
            </a:ln>
          </p:spPr>
          <p:style>
            <a:lnRef idx="0">
              <a:scrgbClr r="0" g="0" b="0"/>
            </a:lnRef>
            <a:fillRef idx="0">
              <a:scrgbClr r="0" g="0" b="0"/>
            </a:fillRef>
            <a:effectRef idx="0">
              <a:scrgbClr r="0" g="0" b="0"/>
            </a:effectRef>
            <a:fontRef idx="minor">
              <a:schemeClr val="lt1"/>
            </a:fontRef>
          </p:style>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800" b="0" i="0" u="none" strike="noStrike" cap="none" dirty="0">
                  <a:solidFill>
                    <a:srgbClr val="001236"/>
                  </a:solidFill>
                  <a:latin typeface="Cambria" panose="02040503050406030204" pitchFamily="18" charset="0"/>
                  <a:ea typeface="Cambria" panose="02040503050406030204" pitchFamily="18" charset="0"/>
                  <a:cs typeface="Cambria"/>
                  <a:sym typeface="Cambria"/>
                </a:rPr>
                <a:t>Registration for both these provisions would be done only through e-Connect as per the dates announced by the University from time to time</a:t>
              </a:r>
              <a:endParaRPr sz="1800" b="0" i="0" u="none" strike="noStrike" cap="none" dirty="0">
                <a:solidFill>
                  <a:srgbClr val="001236"/>
                </a:solidFill>
                <a:latin typeface="Cambria" panose="02040503050406030204" pitchFamily="18" charset="0"/>
                <a:ea typeface="Cambria" panose="02040503050406030204" pitchFamily="18" charset="0"/>
                <a:cs typeface="Cambria"/>
                <a:sym typeface="Cambria"/>
              </a:endParaRPr>
            </a:p>
          </p:txBody>
        </p:sp>
      </p:grpSp>
    </p:spTree>
    <p:extLst>
      <p:ext uri="{BB962C8B-B14F-4D97-AF65-F5344CB8AC3E}">
        <p14:creationId xmlns:p14="http://schemas.microsoft.com/office/powerpoint/2010/main" val="91646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E4507-6DC6-45FD-B3EB-CED9B44D07B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5B2C6F5-2065-FDD9-1373-13C80E27599F}"/>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1A38B943-C450-330B-92C4-00E242F212B9}"/>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8CE22830-3262-4DBC-7A39-51B6424C12C9}"/>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A5F91525-03DF-2B11-D068-B3DF3B8F97A4}"/>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9" name="Google Shape;1430;p131">
            <a:extLst>
              <a:ext uri="{FF2B5EF4-FFF2-40B4-BE49-F238E27FC236}">
                <a16:creationId xmlns:a16="http://schemas.microsoft.com/office/drawing/2014/main" id="{55B2DF3A-7547-F998-07E6-43D636EFEBA2}"/>
              </a:ext>
            </a:extLst>
          </p:cNvPr>
          <p:cNvSpPr txBox="1">
            <a:spLocks/>
          </p:cNvSpPr>
          <p:nvPr/>
        </p:nvSpPr>
        <p:spPr>
          <a:xfrm>
            <a:off x="3039226" y="439762"/>
            <a:ext cx="2671687" cy="435086"/>
          </a:xfrm>
          <a:prstGeom prst="rect">
            <a:avLst/>
          </a:prstGeom>
          <a:solidFill>
            <a:srgbClr val="001236"/>
          </a:solidFill>
        </p:spPr>
        <p:style>
          <a:lnRef idx="0">
            <a:scrgbClr r="0" g="0" b="0"/>
          </a:lnRef>
          <a:fillRef idx="0">
            <a:scrgbClr r="0" g="0" b="0"/>
          </a:fillRef>
          <a:effectRef idx="0">
            <a:scrgbClr r="0" g="0" b="0"/>
          </a:effectRef>
          <a:fontRef idx="minor">
            <a:schemeClr val="lt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4800"/>
              <a:buFont typeface="Raleway Thin"/>
              <a:buNone/>
              <a:defRPr sz="45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000" b="1" dirty="0">
                <a:solidFill>
                  <a:schemeClr val="lt1"/>
                </a:solidFill>
                <a:latin typeface="Cambria" panose="02040503050406030204" pitchFamily="18" charset="0"/>
                <a:ea typeface="Cambria" panose="02040503050406030204" pitchFamily="18" charset="0"/>
                <a:cs typeface="Cambria"/>
                <a:sym typeface="Cambria"/>
              </a:rPr>
              <a:t>Passing Criteria</a:t>
            </a:r>
            <a:endParaRPr lang="en-US" sz="2000" b="1" dirty="0">
              <a:solidFill>
                <a:schemeClr val="lt1"/>
              </a:solidFill>
              <a:latin typeface="Cambria" panose="02040503050406030204" pitchFamily="18" charset="0"/>
              <a:ea typeface="Cambria" panose="02040503050406030204" pitchFamily="18" charset="0"/>
              <a:sym typeface="Cambria"/>
            </a:endParaRPr>
          </a:p>
        </p:txBody>
      </p:sp>
      <p:sp>
        <p:nvSpPr>
          <p:cNvPr id="17" name="Google Shape;1492;p136">
            <a:extLst>
              <a:ext uri="{FF2B5EF4-FFF2-40B4-BE49-F238E27FC236}">
                <a16:creationId xmlns:a16="http://schemas.microsoft.com/office/drawing/2014/main" id="{21B0AEA1-2B7C-E10B-8EE4-4E637D8261DB}"/>
              </a:ext>
            </a:extLst>
          </p:cNvPr>
          <p:cNvSpPr/>
          <p:nvPr/>
        </p:nvSpPr>
        <p:spPr>
          <a:xfrm>
            <a:off x="647700" y="4299481"/>
            <a:ext cx="7772400" cy="579149"/>
          </a:xfrm>
          <a:prstGeom prst="roundRect">
            <a:avLst>
              <a:gd name="adj" fmla="val 16667"/>
            </a:avLst>
          </a:prstGeom>
          <a:no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1236"/>
              </a:solidFill>
              <a:latin typeface="Cambria" panose="02040503050406030204" pitchFamily="18" charset="0"/>
              <a:ea typeface="Cambria" panose="02040503050406030204" pitchFamily="18" charset="0"/>
              <a:cs typeface="Arial"/>
              <a:sym typeface="Arial"/>
            </a:endParaRPr>
          </a:p>
        </p:txBody>
      </p:sp>
      <p:sp>
        <p:nvSpPr>
          <p:cNvPr id="2" name="Google Shape;1502;p137">
            <a:extLst>
              <a:ext uri="{FF2B5EF4-FFF2-40B4-BE49-F238E27FC236}">
                <a16:creationId xmlns:a16="http://schemas.microsoft.com/office/drawing/2014/main" id="{6BA8E26A-FC51-7581-5208-3E047AF88BD6}"/>
              </a:ext>
            </a:extLst>
          </p:cNvPr>
          <p:cNvSpPr txBox="1"/>
          <p:nvPr/>
        </p:nvSpPr>
        <p:spPr>
          <a:xfrm>
            <a:off x="141957" y="1112026"/>
            <a:ext cx="8860086" cy="3591712"/>
          </a:xfrm>
          <a:prstGeom prst="rect">
            <a:avLst/>
          </a:prstGeom>
          <a:solidFill>
            <a:srgbClr val="001236"/>
          </a:solid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In order to achieve pass grade in a course the learner must fulfill following minimum conditions:</a:t>
            </a:r>
          </a:p>
          <a:p>
            <a:pPr marL="457200" marR="0" lvl="0" indent="-339725" algn="just" rtl="0">
              <a:lnSpc>
                <a:spcPct val="115000"/>
              </a:lnSpc>
              <a:spcBef>
                <a:spcPts val="1000"/>
              </a:spcBef>
              <a:spcAft>
                <a:spcPts val="0"/>
              </a:spcAft>
              <a:buClr>
                <a:schemeClr val="lt1"/>
              </a:buClr>
              <a:buSzPts val="1600"/>
              <a:buFont typeface="Arial"/>
              <a:buChar char="❖"/>
            </a:pPr>
            <a:r>
              <a:rPr lang="en-US" sz="1600" b="1" i="0" u="none" strike="noStrike" cap="none" dirty="0">
                <a:solidFill>
                  <a:schemeClr val="lt1"/>
                </a:solidFill>
                <a:latin typeface="Cambria" panose="02040503050406030204" pitchFamily="18" charset="0"/>
                <a:ea typeface="Cambria" panose="02040503050406030204" pitchFamily="18" charset="0"/>
                <a:cs typeface="Cambria"/>
                <a:sym typeface="Cambria"/>
              </a:rPr>
              <a:t>Theory only course</a:t>
            </a: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 Score 30% marks in ETE along with 40% marks overall in all components when combined together (CA and ETE).  </a:t>
            </a:r>
          </a:p>
          <a:p>
            <a:pPr marL="457200" marR="0" lvl="0" indent="-339725" algn="just" rtl="0">
              <a:lnSpc>
                <a:spcPct val="115000"/>
              </a:lnSpc>
              <a:spcBef>
                <a:spcPts val="0"/>
              </a:spcBef>
              <a:spcAft>
                <a:spcPts val="0"/>
              </a:spcAft>
              <a:buClr>
                <a:schemeClr val="lt1"/>
              </a:buClr>
              <a:buSzPts val="1600"/>
              <a:buFont typeface="Arial"/>
              <a:buChar char="❖"/>
            </a:pPr>
            <a:r>
              <a:rPr lang="en-US" sz="1600" b="1" i="0" u="none" strike="noStrike" cap="none" dirty="0">
                <a:solidFill>
                  <a:schemeClr val="lt1"/>
                </a:solidFill>
                <a:latin typeface="Cambria" panose="02040503050406030204" pitchFamily="18" charset="0"/>
                <a:ea typeface="Cambria" panose="02040503050406030204" pitchFamily="18" charset="0"/>
                <a:cs typeface="Cambria"/>
                <a:sym typeface="Cambria"/>
              </a:rPr>
              <a:t>Theory and Practical course</a:t>
            </a: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 Score 30% marks separately in ETE and ETP along with 40% marks overall in all components when combined together (CA, ETE and ETP)  </a:t>
            </a:r>
          </a:p>
          <a:p>
            <a:pPr marL="457200" marR="0" lvl="0" indent="-339725" algn="just" rtl="0">
              <a:lnSpc>
                <a:spcPct val="115000"/>
              </a:lnSpc>
              <a:spcBef>
                <a:spcPts val="0"/>
              </a:spcBef>
              <a:spcAft>
                <a:spcPts val="0"/>
              </a:spcAft>
              <a:buClr>
                <a:schemeClr val="lt1"/>
              </a:buClr>
              <a:buSzPts val="1600"/>
              <a:buFont typeface="Arial"/>
              <a:buChar char="❖"/>
            </a:pPr>
            <a:r>
              <a:rPr lang="en-US" sz="1600" b="1" i="0" u="none" strike="noStrike" cap="none" dirty="0">
                <a:solidFill>
                  <a:schemeClr val="lt1"/>
                </a:solidFill>
                <a:latin typeface="Cambria" panose="02040503050406030204" pitchFamily="18" charset="0"/>
                <a:ea typeface="Cambria" panose="02040503050406030204" pitchFamily="18" charset="0"/>
                <a:cs typeface="Cambria"/>
                <a:sym typeface="Cambria"/>
              </a:rPr>
              <a:t>Practical only course:</a:t>
            </a: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 Score 30% marks in ETP and achieve 40% marks when ETP and CA taken together. </a:t>
            </a:r>
          </a:p>
          <a:p>
            <a:pPr marL="457200" marR="0" lvl="0" indent="-339725" algn="just" rtl="0">
              <a:lnSpc>
                <a:spcPct val="115000"/>
              </a:lnSpc>
              <a:spcBef>
                <a:spcPts val="0"/>
              </a:spcBef>
              <a:spcAft>
                <a:spcPts val="0"/>
              </a:spcAft>
              <a:buClr>
                <a:schemeClr val="lt1"/>
              </a:buClr>
              <a:buSzPts val="1600"/>
              <a:buFont typeface="Arial"/>
              <a:buChar char="❖"/>
            </a:pPr>
            <a:r>
              <a:rPr lang="en-US" sz="1600" b="1" i="0" u="none" strike="noStrike" cap="none" dirty="0">
                <a:solidFill>
                  <a:schemeClr val="lt1"/>
                </a:solidFill>
                <a:latin typeface="Cambria" panose="02040503050406030204" pitchFamily="18" charset="0"/>
                <a:ea typeface="Cambria" panose="02040503050406030204" pitchFamily="18" charset="0"/>
                <a:cs typeface="Cambria"/>
                <a:sym typeface="Cambria"/>
              </a:rPr>
              <a:t>Project/Dissertation/Term Paper based course:</a:t>
            </a: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 Score 40% marks in ETP</a:t>
            </a:r>
          </a:p>
          <a:p>
            <a:pPr marL="0" marR="0" lvl="0" indent="0" algn="just" rtl="0">
              <a:lnSpc>
                <a:spcPct val="115000"/>
              </a:lnSpc>
              <a:spcBef>
                <a:spcPts val="1000"/>
              </a:spcBef>
              <a:spcAft>
                <a:spcPts val="0"/>
              </a:spcAft>
              <a:buClr>
                <a:srgbClr val="000000"/>
              </a:buClr>
              <a:buSzPts val="1600"/>
              <a:buFont typeface="Arial"/>
              <a:buNone/>
            </a:pPr>
            <a:r>
              <a:rPr lang="en-US" sz="1600" b="1" i="0" u="none" strike="noStrike" cap="none" dirty="0">
                <a:solidFill>
                  <a:schemeClr val="lt1"/>
                </a:solidFill>
                <a:latin typeface="Cambria" panose="02040503050406030204" pitchFamily="18" charset="0"/>
                <a:ea typeface="Cambria" panose="02040503050406030204" pitchFamily="18" charset="0"/>
                <a:cs typeface="Cambria"/>
                <a:sym typeface="Cambria"/>
              </a:rPr>
              <a:t>CGPA Condition: In addition to the above passing conditions, the learner must achieve minimum overall CGPA of 5 to complete the Programme successfully.</a:t>
            </a:r>
            <a:r>
              <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rPr>
              <a:t> </a:t>
            </a:r>
          </a:p>
          <a:p>
            <a:pPr marL="0" marR="0" lvl="0" indent="0" algn="just" rtl="0">
              <a:lnSpc>
                <a:spcPct val="115000"/>
              </a:lnSpc>
              <a:spcBef>
                <a:spcPts val="1000"/>
              </a:spcBef>
              <a:spcAft>
                <a:spcPts val="0"/>
              </a:spcAft>
              <a:buClr>
                <a:srgbClr val="000000"/>
              </a:buClr>
              <a:buSzPts val="1600"/>
              <a:buFont typeface="Arial"/>
              <a:buNone/>
            </a:pPr>
            <a:r>
              <a:rPr lang="en-US" sz="1600" b="0" i="1" u="none" strike="noStrike" cap="none" dirty="0">
                <a:solidFill>
                  <a:schemeClr val="lt1"/>
                </a:solidFill>
                <a:latin typeface="Cambria" panose="02040503050406030204" pitchFamily="18" charset="0"/>
                <a:ea typeface="Cambria" panose="02040503050406030204" pitchFamily="18" charset="0"/>
                <a:cs typeface="Cambria"/>
                <a:sym typeface="Cambria"/>
              </a:rPr>
              <a:t>Conversion factor to convert CGPA into % shall be 10. </a:t>
            </a:r>
            <a:endParaRPr lang="en-US" sz="1600" b="0" i="0" u="none" strike="noStrike" cap="none" dirty="0">
              <a:solidFill>
                <a:schemeClr val="lt1"/>
              </a:solidFill>
              <a:latin typeface="Cambria" panose="02040503050406030204" pitchFamily="18" charset="0"/>
              <a:ea typeface="Cambria" panose="02040503050406030204" pitchFamily="18" charset="0"/>
              <a:cs typeface="Cambria"/>
              <a:sym typeface="Cambria"/>
            </a:endParaRPr>
          </a:p>
        </p:txBody>
      </p:sp>
      <p:pic>
        <p:nvPicPr>
          <p:cNvPr id="3" name="Google Shape;1503;p137" descr="C:\Users\user\Desktop\index.png">
            <a:extLst>
              <a:ext uri="{FF2B5EF4-FFF2-40B4-BE49-F238E27FC236}">
                <a16:creationId xmlns:a16="http://schemas.microsoft.com/office/drawing/2014/main" id="{31E12AEB-805D-944A-6680-9154451C7D23}"/>
              </a:ext>
            </a:extLst>
          </p:cNvPr>
          <p:cNvPicPr preferRelativeResize="0"/>
          <p:nvPr/>
        </p:nvPicPr>
        <p:blipFill rotWithShape="1">
          <a:blip r:embed="rId4">
            <a:alphaModFix/>
          </a:blip>
          <a:srcRect/>
          <a:stretch/>
        </p:blipFill>
        <p:spPr>
          <a:xfrm>
            <a:off x="7630768" y="4114666"/>
            <a:ext cx="923925" cy="923925"/>
          </a:xfrm>
          <a:prstGeom prst="ellipse">
            <a:avLst/>
          </a:prstGeom>
          <a:noFill/>
          <a:ln w="12700" cap="rnd" cmpd="sng">
            <a:solidFill>
              <a:srgbClr val="001236"/>
            </a:solidFill>
            <a:prstDash val="solid"/>
            <a:round/>
            <a:headEnd type="none" w="sm" len="sm"/>
            <a:tailEnd type="none" w="sm" len="sm"/>
          </a:ln>
          <a:effectLst>
            <a:outerShdw blurRad="381000" dist="292100" dir="5400000" sx="-80000" sy="-18000" rotWithShape="0">
              <a:srgbClr val="000000">
                <a:alpha val="21176"/>
              </a:srgbClr>
            </a:outerShdw>
          </a:effectLst>
        </p:spPr>
      </p:pic>
    </p:spTree>
    <p:extLst>
      <p:ext uri="{BB962C8B-B14F-4D97-AF65-F5344CB8AC3E}">
        <p14:creationId xmlns:p14="http://schemas.microsoft.com/office/powerpoint/2010/main" val="341501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2" name="Rectangle 1">
            <a:extLst>
              <a:ext uri="{FF2B5EF4-FFF2-40B4-BE49-F238E27FC236}">
                <a16:creationId xmlns:a16="http://schemas.microsoft.com/office/drawing/2014/main" id="{D7F5A0B6-2D77-A70C-D773-00F1540FF239}"/>
              </a:ext>
            </a:extLst>
          </p:cNvPr>
          <p:cNvSpPr/>
          <p:nvPr/>
        </p:nvSpPr>
        <p:spPr>
          <a:xfrm>
            <a:off x="2407920" y="2202180"/>
            <a:ext cx="4427220" cy="655320"/>
          </a:xfrm>
          <a:prstGeom prst="rect">
            <a:avLst/>
          </a:prstGeom>
          <a:no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1498924-BA5C-E485-435B-06872D9B47C3}"/>
              </a:ext>
            </a:extLst>
          </p:cNvPr>
          <p:cNvSpPr txBox="1"/>
          <p:nvPr/>
        </p:nvSpPr>
        <p:spPr>
          <a:xfrm>
            <a:off x="2705100" y="2186940"/>
            <a:ext cx="3680460" cy="707886"/>
          </a:xfrm>
          <a:prstGeom prst="rect">
            <a:avLst/>
          </a:prstGeom>
          <a:noFill/>
        </p:spPr>
        <p:txBody>
          <a:bodyPr wrap="square" rtlCol="0">
            <a:spAutoFit/>
          </a:bodyPr>
          <a:lstStyle/>
          <a:p>
            <a:pPr algn="ctr"/>
            <a:r>
              <a:rPr lang="en-IN" sz="4000" b="1" dirty="0">
                <a:latin typeface="Monserat"/>
              </a:rPr>
              <a:t>Thank You</a:t>
            </a:r>
          </a:p>
        </p:txBody>
      </p:sp>
      <p:grpSp>
        <p:nvGrpSpPr>
          <p:cNvPr id="4" name="Group 3">
            <a:extLst>
              <a:ext uri="{FF2B5EF4-FFF2-40B4-BE49-F238E27FC236}">
                <a16:creationId xmlns:a16="http://schemas.microsoft.com/office/drawing/2014/main" id="{6330B824-C0F1-8CB3-E030-35060EC652E7}"/>
              </a:ext>
            </a:extLst>
          </p:cNvPr>
          <p:cNvGrpSpPr/>
          <p:nvPr/>
        </p:nvGrpSpPr>
        <p:grpSpPr>
          <a:xfrm>
            <a:off x="0" y="0"/>
            <a:ext cx="9144000" cy="696861"/>
            <a:chOff x="0" y="0"/>
            <a:chExt cx="12192000" cy="933210"/>
          </a:xfrm>
          <a:solidFill>
            <a:srgbClr val="FF9933"/>
          </a:solidFill>
        </p:grpSpPr>
        <p:sp>
          <p:nvSpPr>
            <p:cNvPr id="5" name="Rectangle 4">
              <a:extLst>
                <a:ext uri="{FF2B5EF4-FFF2-40B4-BE49-F238E27FC236}">
                  <a16:creationId xmlns:a16="http://schemas.microsoft.com/office/drawing/2014/main" id="{CCB58970-D996-F4BF-3619-B0382238B689}"/>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788" dirty="0"/>
            </a:p>
          </p:txBody>
        </p:sp>
        <p:pic>
          <p:nvPicPr>
            <p:cNvPr id="6" name="Picture 5">
              <a:extLst>
                <a:ext uri="{FF2B5EF4-FFF2-40B4-BE49-F238E27FC236}">
                  <a16:creationId xmlns:a16="http://schemas.microsoft.com/office/drawing/2014/main" id="{62D57F1E-39BF-8920-1295-E95D769684A6}"/>
                </a:ext>
              </a:extLst>
            </p:cNvPr>
            <p:cNvPicPr>
              <a:picLocks noChangeAspect="1"/>
            </p:cNvPicPr>
            <p:nvPr/>
          </p:nvPicPr>
          <p:blipFill>
            <a:blip r:embed="rId3"/>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DEA55691-A928-9E4D-5517-A08236880251}"/>
                </a:ext>
              </a:extLst>
            </p:cNvPr>
            <p:cNvPicPr>
              <a:picLocks noChangeAspect="1"/>
            </p:cNvPicPr>
            <p:nvPr/>
          </p:nvPicPr>
          <p:blipFill>
            <a:blip r:embed="rId4"/>
            <a:stretch>
              <a:fillRect/>
            </a:stretch>
          </p:blipFill>
          <p:spPr>
            <a:xfrm>
              <a:off x="9755380" y="90145"/>
              <a:ext cx="2069857" cy="752920"/>
            </a:xfrm>
            <a:prstGeom prst="rect">
              <a:avLst/>
            </a:prstGeom>
            <a:grpFill/>
          </p:spPr>
        </p:pic>
      </p:grpSp>
    </p:spTree>
  </p:cSld>
  <p:clrMapOvr>
    <a:masterClrMapping/>
  </p:clrMapOvr>
</p:sld>
</file>

<file path=ppt/theme/theme1.xml><?xml version="1.0" encoding="utf-8"?>
<a:theme xmlns:a="http://schemas.openxmlformats.org/drawingml/2006/main" name="Gaoler template">
  <a:themeElements>
    <a:clrScheme name="Custom 16">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FFFFFF"/>
      </a:hlink>
      <a:folHlink>
        <a:srgbClr val="7D85A1"/>
      </a:folHlink>
    </a:clrScheme>
    <a:fontScheme name="Custom 1">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604</Words>
  <Application>Microsoft Office PowerPoint</Application>
  <PresentationFormat>On-screen Show (16:9)</PresentationFormat>
  <Paragraphs>59</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Montserrat</vt:lpstr>
      <vt:lpstr>Noto Sans Symbols</vt:lpstr>
      <vt:lpstr>Raleway Thin</vt:lpstr>
      <vt:lpstr>Cambria</vt:lpstr>
      <vt:lpstr>Arial</vt:lpstr>
      <vt:lpstr>Calibri</vt:lpstr>
      <vt:lpstr>Barlow Light</vt:lpstr>
      <vt:lpstr>Monserat</vt:lpstr>
      <vt:lpstr>Gaoler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annavinocha@gmail.com</cp:lastModifiedBy>
  <cp:revision>23</cp:revision>
  <dcterms:modified xsi:type="dcterms:W3CDTF">2024-04-02T08:22:25Z</dcterms:modified>
</cp:coreProperties>
</file>